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6" r:id="rId10"/>
    <p:sldId id="267" r:id="rId11"/>
    <p:sldId id="268" r:id="rId12"/>
    <p:sldId id="269" r:id="rId13"/>
    <p:sldId id="270" r:id="rId14"/>
    <p:sldId id="271" r:id="rId15"/>
    <p:sldId id="272" r:id="rId16"/>
    <p:sldId id="273" r:id="rId17"/>
    <p:sldId id="274" r:id="rId18"/>
    <p:sldId id="275" r:id="rId19"/>
    <p:sldId id="281" r:id="rId20"/>
    <p:sldId id="276" r:id="rId21"/>
    <p:sldId id="277" r:id="rId22"/>
    <p:sldId id="278" r:id="rId23"/>
    <p:sldId id="279" r:id="rId24"/>
    <p:sldId id="280" r:id="rId25"/>
    <p:sldId id="264" r:id="rId26"/>
    <p:sldId id="282" r:id="rId27"/>
    <p:sldId id="26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59" d="100"/>
          <a:sy n="59" d="100"/>
        </p:scale>
        <p:origin x="56" y="3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36F3FF-575A-42D0-8B9C-264A88077AB4}" type="datetimeFigureOut">
              <a:rPr lang="en-US" smtClean="0"/>
              <a:t>2/23/2026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E2E89E-3A8C-4513-8024-37A0E41AC003}" type="slidenum">
              <a:rPr lang="en-US" smtClean="0"/>
              <a:t>‹#›</a:t>
            </a:fld>
            <a:endParaRPr lang="en-US"/>
          </a:p>
        </p:txBody>
      </p:sp>
    </p:spTree>
    <p:extLst>
      <p:ext uri="{BB962C8B-B14F-4D97-AF65-F5344CB8AC3E}">
        <p14:creationId xmlns:p14="http://schemas.microsoft.com/office/powerpoint/2010/main" val="2922673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DE2E89E-3A8C-4513-8024-37A0E41AC003}" type="slidenum">
              <a:rPr lang="en-US" smtClean="0"/>
              <a:t>9</a:t>
            </a:fld>
            <a:endParaRPr lang="en-US"/>
          </a:p>
        </p:txBody>
      </p:sp>
    </p:spTree>
    <p:extLst>
      <p:ext uri="{BB962C8B-B14F-4D97-AF65-F5344CB8AC3E}">
        <p14:creationId xmlns:p14="http://schemas.microsoft.com/office/powerpoint/2010/main" val="3409554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1C843-7397-6BF5-5662-60990F64C4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78285E1-95DD-F8D8-78EC-309576FDED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799095-7F30-77A6-5D70-A5C1B01BA30B}"/>
              </a:ext>
            </a:extLst>
          </p:cNvPr>
          <p:cNvSpPr>
            <a:spLocks noGrp="1"/>
          </p:cNvSpPr>
          <p:nvPr>
            <p:ph type="dt" sz="half" idx="10"/>
          </p:nvPr>
        </p:nvSpPr>
        <p:spPr/>
        <p:txBody>
          <a:bodyPr/>
          <a:lstStyle/>
          <a:p>
            <a:fld id="{8274DA91-685A-42AF-98F2-A6BA77929E1C}" type="datetimeFigureOut">
              <a:rPr lang="en-US" smtClean="0"/>
              <a:t>2/23/2026</a:t>
            </a:fld>
            <a:endParaRPr lang="en-US"/>
          </a:p>
        </p:txBody>
      </p:sp>
      <p:sp>
        <p:nvSpPr>
          <p:cNvPr id="5" name="Footer Placeholder 4">
            <a:extLst>
              <a:ext uri="{FF2B5EF4-FFF2-40B4-BE49-F238E27FC236}">
                <a16:creationId xmlns:a16="http://schemas.microsoft.com/office/drawing/2014/main" id="{CEA4F561-7C1C-9D75-ED46-E19CF58298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FC94FC-FB41-C89F-690A-5C1856A1FCA5}"/>
              </a:ext>
            </a:extLst>
          </p:cNvPr>
          <p:cNvSpPr>
            <a:spLocks noGrp="1"/>
          </p:cNvSpPr>
          <p:nvPr>
            <p:ph type="sldNum" sz="quarter" idx="12"/>
          </p:nvPr>
        </p:nvSpPr>
        <p:spPr/>
        <p:txBody>
          <a:bodyPr/>
          <a:lstStyle/>
          <a:p>
            <a:fld id="{079FC983-2812-47AE-8E05-0CA034658E3E}" type="slidenum">
              <a:rPr lang="en-US" smtClean="0"/>
              <a:t>‹#›</a:t>
            </a:fld>
            <a:endParaRPr lang="en-US"/>
          </a:p>
        </p:txBody>
      </p:sp>
    </p:spTree>
    <p:extLst>
      <p:ext uri="{BB962C8B-B14F-4D97-AF65-F5344CB8AC3E}">
        <p14:creationId xmlns:p14="http://schemas.microsoft.com/office/powerpoint/2010/main" val="1728361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9E884-B133-45E1-7351-675F3D5FA3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2F4C99-C93C-E59B-7F44-C5FCADF2F4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1C12F-EB12-FF17-83B9-E9C382CCE887}"/>
              </a:ext>
            </a:extLst>
          </p:cNvPr>
          <p:cNvSpPr>
            <a:spLocks noGrp="1"/>
          </p:cNvSpPr>
          <p:nvPr>
            <p:ph type="dt" sz="half" idx="10"/>
          </p:nvPr>
        </p:nvSpPr>
        <p:spPr/>
        <p:txBody>
          <a:bodyPr/>
          <a:lstStyle/>
          <a:p>
            <a:fld id="{8274DA91-685A-42AF-98F2-A6BA77929E1C}" type="datetimeFigureOut">
              <a:rPr lang="en-US" smtClean="0"/>
              <a:t>2/23/2026</a:t>
            </a:fld>
            <a:endParaRPr lang="en-US"/>
          </a:p>
        </p:txBody>
      </p:sp>
      <p:sp>
        <p:nvSpPr>
          <p:cNvPr id="5" name="Footer Placeholder 4">
            <a:extLst>
              <a:ext uri="{FF2B5EF4-FFF2-40B4-BE49-F238E27FC236}">
                <a16:creationId xmlns:a16="http://schemas.microsoft.com/office/drawing/2014/main" id="{310982E5-161C-C8A6-52E0-70EAD829D3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C61934-357D-632C-ADA7-ACC2E17E3BBD}"/>
              </a:ext>
            </a:extLst>
          </p:cNvPr>
          <p:cNvSpPr>
            <a:spLocks noGrp="1"/>
          </p:cNvSpPr>
          <p:nvPr>
            <p:ph type="sldNum" sz="quarter" idx="12"/>
          </p:nvPr>
        </p:nvSpPr>
        <p:spPr/>
        <p:txBody>
          <a:bodyPr/>
          <a:lstStyle/>
          <a:p>
            <a:fld id="{079FC983-2812-47AE-8E05-0CA034658E3E}" type="slidenum">
              <a:rPr lang="en-US" smtClean="0"/>
              <a:t>‹#›</a:t>
            </a:fld>
            <a:endParaRPr lang="en-US"/>
          </a:p>
        </p:txBody>
      </p:sp>
    </p:spTree>
    <p:extLst>
      <p:ext uri="{BB962C8B-B14F-4D97-AF65-F5344CB8AC3E}">
        <p14:creationId xmlns:p14="http://schemas.microsoft.com/office/powerpoint/2010/main" val="1898183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9F5AAE-DB95-23E7-DF83-627F76C7731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0C8AFF-FA6F-900D-CB6B-62F9FFD765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5B706-7FF9-BFB5-CD9B-56DEBE723B25}"/>
              </a:ext>
            </a:extLst>
          </p:cNvPr>
          <p:cNvSpPr>
            <a:spLocks noGrp="1"/>
          </p:cNvSpPr>
          <p:nvPr>
            <p:ph type="dt" sz="half" idx="10"/>
          </p:nvPr>
        </p:nvSpPr>
        <p:spPr/>
        <p:txBody>
          <a:bodyPr/>
          <a:lstStyle/>
          <a:p>
            <a:fld id="{8274DA91-685A-42AF-98F2-A6BA77929E1C}" type="datetimeFigureOut">
              <a:rPr lang="en-US" smtClean="0"/>
              <a:t>2/23/2026</a:t>
            </a:fld>
            <a:endParaRPr lang="en-US"/>
          </a:p>
        </p:txBody>
      </p:sp>
      <p:sp>
        <p:nvSpPr>
          <p:cNvPr id="5" name="Footer Placeholder 4">
            <a:extLst>
              <a:ext uri="{FF2B5EF4-FFF2-40B4-BE49-F238E27FC236}">
                <a16:creationId xmlns:a16="http://schemas.microsoft.com/office/drawing/2014/main" id="{348CF583-5D90-90B9-248B-E7C31D6801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D57D55-2374-67E2-A7D4-A67B6E191C87}"/>
              </a:ext>
            </a:extLst>
          </p:cNvPr>
          <p:cNvSpPr>
            <a:spLocks noGrp="1"/>
          </p:cNvSpPr>
          <p:nvPr>
            <p:ph type="sldNum" sz="quarter" idx="12"/>
          </p:nvPr>
        </p:nvSpPr>
        <p:spPr/>
        <p:txBody>
          <a:bodyPr/>
          <a:lstStyle/>
          <a:p>
            <a:fld id="{079FC983-2812-47AE-8E05-0CA034658E3E}" type="slidenum">
              <a:rPr lang="en-US" smtClean="0"/>
              <a:t>‹#›</a:t>
            </a:fld>
            <a:endParaRPr lang="en-US"/>
          </a:p>
        </p:txBody>
      </p:sp>
    </p:spTree>
    <p:extLst>
      <p:ext uri="{BB962C8B-B14F-4D97-AF65-F5344CB8AC3E}">
        <p14:creationId xmlns:p14="http://schemas.microsoft.com/office/powerpoint/2010/main" val="680444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CA50F-8613-047E-5106-A6A1E4F615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0BB718-3E33-B485-9BAA-17365E5586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D01DD7-203C-BE54-012B-AF33F224C5EF}"/>
              </a:ext>
            </a:extLst>
          </p:cNvPr>
          <p:cNvSpPr>
            <a:spLocks noGrp="1"/>
          </p:cNvSpPr>
          <p:nvPr>
            <p:ph type="dt" sz="half" idx="10"/>
          </p:nvPr>
        </p:nvSpPr>
        <p:spPr/>
        <p:txBody>
          <a:bodyPr/>
          <a:lstStyle/>
          <a:p>
            <a:fld id="{8274DA91-685A-42AF-98F2-A6BA77929E1C}" type="datetimeFigureOut">
              <a:rPr lang="en-US" smtClean="0"/>
              <a:t>2/23/2026</a:t>
            </a:fld>
            <a:endParaRPr lang="en-US"/>
          </a:p>
        </p:txBody>
      </p:sp>
      <p:sp>
        <p:nvSpPr>
          <p:cNvPr id="5" name="Footer Placeholder 4">
            <a:extLst>
              <a:ext uri="{FF2B5EF4-FFF2-40B4-BE49-F238E27FC236}">
                <a16:creationId xmlns:a16="http://schemas.microsoft.com/office/drawing/2014/main" id="{C8345309-D508-C79B-95EF-E626836A6D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B47004-1A0E-5908-9D3C-FD324ADFB0BC}"/>
              </a:ext>
            </a:extLst>
          </p:cNvPr>
          <p:cNvSpPr>
            <a:spLocks noGrp="1"/>
          </p:cNvSpPr>
          <p:nvPr>
            <p:ph type="sldNum" sz="quarter" idx="12"/>
          </p:nvPr>
        </p:nvSpPr>
        <p:spPr/>
        <p:txBody>
          <a:bodyPr/>
          <a:lstStyle/>
          <a:p>
            <a:fld id="{079FC983-2812-47AE-8E05-0CA034658E3E}" type="slidenum">
              <a:rPr lang="en-US" smtClean="0"/>
              <a:t>‹#›</a:t>
            </a:fld>
            <a:endParaRPr lang="en-US"/>
          </a:p>
        </p:txBody>
      </p:sp>
    </p:spTree>
    <p:extLst>
      <p:ext uri="{BB962C8B-B14F-4D97-AF65-F5344CB8AC3E}">
        <p14:creationId xmlns:p14="http://schemas.microsoft.com/office/powerpoint/2010/main" val="1877501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CEDC0-A9BD-BB9D-58D3-81F187BE57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EA9F66-0B2B-7006-3451-E009E5F23C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4D8261-C64A-1AAE-F836-1A39B1E5E740}"/>
              </a:ext>
            </a:extLst>
          </p:cNvPr>
          <p:cNvSpPr>
            <a:spLocks noGrp="1"/>
          </p:cNvSpPr>
          <p:nvPr>
            <p:ph type="dt" sz="half" idx="10"/>
          </p:nvPr>
        </p:nvSpPr>
        <p:spPr/>
        <p:txBody>
          <a:bodyPr/>
          <a:lstStyle/>
          <a:p>
            <a:fld id="{8274DA91-685A-42AF-98F2-A6BA77929E1C}" type="datetimeFigureOut">
              <a:rPr lang="en-US" smtClean="0"/>
              <a:t>2/23/2026</a:t>
            </a:fld>
            <a:endParaRPr lang="en-US"/>
          </a:p>
        </p:txBody>
      </p:sp>
      <p:sp>
        <p:nvSpPr>
          <p:cNvPr id="5" name="Footer Placeholder 4">
            <a:extLst>
              <a:ext uri="{FF2B5EF4-FFF2-40B4-BE49-F238E27FC236}">
                <a16:creationId xmlns:a16="http://schemas.microsoft.com/office/drawing/2014/main" id="{8D383D28-49A3-12CF-50C9-9163972BF9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F0982-0BF3-8A19-55FE-CA9EA1468BAD}"/>
              </a:ext>
            </a:extLst>
          </p:cNvPr>
          <p:cNvSpPr>
            <a:spLocks noGrp="1"/>
          </p:cNvSpPr>
          <p:nvPr>
            <p:ph type="sldNum" sz="quarter" idx="12"/>
          </p:nvPr>
        </p:nvSpPr>
        <p:spPr/>
        <p:txBody>
          <a:bodyPr/>
          <a:lstStyle/>
          <a:p>
            <a:fld id="{079FC983-2812-47AE-8E05-0CA034658E3E}" type="slidenum">
              <a:rPr lang="en-US" smtClean="0"/>
              <a:t>‹#›</a:t>
            </a:fld>
            <a:endParaRPr lang="en-US"/>
          </a:p>
        </p:txBody>
      </p:sp>
    </p:spTree>
    <p:extLst>
      <p:ext uri="{BB962C8B-B14F-4D97-AF65-F5344CB8AC3E}">
        <p14:creationId xmlns:p14="http://schemas.microsoft.com/office/powerpoint/2010/main" val="381058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DB141-EBB9-E99D-47E2-45B4832C2C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B31A63-DCCA-50F8-89C1-EA6AC45725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FBB51F-203B-AF07-4639-70BAEEC0E0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C3F90A-79A8-3AD7-3550-346075592DBA}"/>
              </a:ext>
            </a:extLst>
          </p:cNvPr>
          <p:cNvSpPr>
            <a:spLocks noGrp="1"/>
          </p:cNvSpPr>
          <p:nvPr>
            <p:ph type="dt" sz="half" idx="10"/>
          </p:nvPr>
        </p:nvSpPr>
        <p:spPr/>
        <p:txBody>
          <a:bodyPr/>
          <a:lstStyle/>
          <a:p>
            <a:fld id="{8274DA91-685A-42AF-98F2-A6BA77929E1C}" type="datetimeFigureOut">
              <a:rPr lang="en-US" smtClean="0"/>
              <a:t>2/23/2026</a:t>
            </a:fld>
            <a:endParaRPr lang="en-US"/>
          </a:p>
        </p:txBody>
      </p:sp>
      <p:sp>
        <p:nvSpPr>
          <p:cNvPr id="6" name="Footer Placeholder 5">
            <a:extLst>
              <a:ext uri="{FF2B5EF4-FFF2-40B4-BE49-F238E27FC236}">
                <a16:creationId xmlns:a16="http://schemas.microsoft.com/office/drawing/2014/main" id="{B28B5EA0-5C84-4DCB-56F5-1C1FD4BCFE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EDE8D2-085B-E129-84D9-AD696AD042A4}"/>
              </a:ext>
            </a:extLst>
          </p:cNvPr>
          <p:cNvSpPr>
            <a:spLocks noGrp="1"/>
          </p:cNvSpPr>
          <p:nvPr>
            <p:ph type="sldNum" sz="quarter" idx="12"/>
          </p:nvPr>
        </p:nvSpPr>
        <p:spPr/>
        <p:txBody>
          <a:bodyPr/>
          <a:lstStyle/>
          <a:p>
            <a:fld id="{079FC983-2812-47AE-8E05-0CA034658E3E}" type="slidenum">
              <a:rPr lang="en-US" smtClean="0"/>
              <a:t>‹#›</a:t>
            </a:fld>
            <a:endParaRPr lang="en-US"/>
          </a:p>
        </p:txBody>
      </p:sp>
    </p:spTree>
    <p:extLst>
      <p:ext uri="{BB962C8B-B14F-4D97-AF65-F5344CB8AC3E}">
        <p14:creationId xmlns:p14="http://schemas.microsoft.com/office/powerpoint/2010/main" val="3794384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29D6A-DFC5-F580-137E-C87F46B8F1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7B8695-77F8-B087-9698-A689D2E8E6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9C674F-4526-30BE-572C-A940E071AD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3DDF9EB-C5C5-790A-A0D5-483B6E556E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9C6D79-887B-8DC8-4535-0D962C2DC2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153C7E-8DCD-04BD-3CFA-68EEB7932D70}"/>
              </a:ext>
            </a:extLst>
          </p:cNvPr>
          <p:cNvSpPr>
            <a:spLocks noGrp="1"/>
          </p:cNvSpPr>
          <p:nvPr>
            <p:ph type="dt" sz="half" idx="10"/>
          </p:nvPr>
        </p:nvSpPr>
        <p:spPr/>
        <p:txBody>
          <a:bodyPr/>
          <a:lstStyle/>
          <a:p>
            <a:fld id="{8274DA91-685A-42AF-98F2-A6BA77929E1C}" type="datetimeFigureOut">
              <a:rPr lang="en-US" smtClean="0"/>
              <a:t>2/23/2026</a:t>
            </a:fld>
            <a:endParaRPr lang="en-US"/>
          </a:p>
        </p:txBody>
      </p:sp>
      <p:sp>
        <p:nvSpPr>
          <p:cNvPr id="8" name="Footer Placeholder 7">
            <a:extLst>
              <a:ext uri="{FF2B5EF4-FFF2-40B4-BE49-F238E27FC236}">
                <a16:creationId xmlns:a16="http://schemas.microsoft.com/office/drawing/2014/main" id="{66723510-90A8-E833-4B08-E50A93088BA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349510-79AF-8F46-D8D9-0F68E17BEFBA}"/>
              </a:ext>
            </a:extLst>
          </p:cNvPr>
          <p:cNvSpPr>
            <a:spLocks noGrp="1"/>
          </p:cNvSpPr>
          <p:nvPr>
            <p:ph type="sldNum" sz="quarter" idx="12"/>
          </p:nvPr>
        </p:nvSpPr>
        <p:spPr/>
        <p:txBody>
          <a:bodyPr/>
          <a:lstStyle/>
          <a:p>
            <a:fld id="{079FC983-2812-47AE-8E05-0CA034658E3E}" type="slidenum">
              <a:rPr lang="en-US" smtClean="0"/>
              <a:t>‹#›</a:t>
            </a:fld>
            <a:endParaRPr lang="en-US"/>
          </a:p>
        </p:txBody>
      </p:sp>
    </p:spTree>
    <p:extLst>
      <p:ext uri="{BB962C8B-B14F-4D97-AF65-F5344CB8AC3E}">
        <p14:creationId xmlns:p14="http://schemas.microsoft.com/office/powerpoint/2010/main" val="1704492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E374A-1C5F-312D-8E2D-5E5B76B9AA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BDAE2F0-2F7B-EC98-074F-75468383178B}"/>
              </a:ext>
            </a:extLst>
          </p:cNvPr>
          <p:cNvSpPr>
            <a:spLocks noGrp="1"/>
          </p:cNvSpPr>
          <p:nvPr>
            <p:ph type="dt" sz="half" idx="10"/>
          </p:nvPr>
        </p:nvSpPr>
        <p:spPr/>
        <p:txBody>
          <a:bodyPr/>
          <a:lstStyle/>
          <a:p>
            <a:fld id="{8274DA91-685A-42AF-98F2-A6BA77929E1C}" type="datetimeFigureOut">
              <a:rPr lang="en-US" smtClean="0"/>
              <a:t>2/23/2026</a:t>
            </a:fld>
            <a:endParaRPr lang="en-US"/>
          </a:p>
        </p:txBody>
      </p:sp>
      <p:sp>
        <p:nvSpPr>
          <p:cNvPr id="4" name="Footer Placeholder 3">
            <a:extLst>
              <a:ext uri="{FF2B5EF4-FFF2-40B4-BE49-F238E27FC236}">
                <a16:creationId xmlns:a16="http://schemas.microsoft.com/office/drawing/2014/main" id="{1E546ED2-16EA-25CE-B9E8-36FBB729AE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313347-4751-E261-3124-E5637440532B}"/>
              </a:ext>
            </a:extLst>
          </p:cNvPr>
          <p:cNvSpPr>
            <a:spLocks noGrp="1"/>
          </p:cNvSpPr>
          <p:nvPr>
            <p:ph type="sldNum" sz="quarter" idx="12"/>
          </p:nvPr>
        </p:nvSpPr>
        <p:spPr/>
        <p:txBody>
          <a:bodyPr/>
          <a:lstStyle/>
          <a:p>
            <a:fld id="{079FC983-2812-47AE-8E05-0CA034658E3E}" type="slidenum">
              <a:rPr lang="en-US" smtClean="0"/>
              <a:t>‹#›</a:t>
            </a:fld>
            <a:endParaRPr lang="en-US"/>
          </a:p>
        </p:txBody>
      </p:sp>
    </p:spTree>
    <p:extLst>
      <p:ext uri="{BB962C8B-B14F-4D97-AF65-F5344CB8AC3E}">
        <p14:creationId xmlns:p14="http://schemas.microsoft.com/office/powerpoint/2010/main" val="149647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312084-A503-BF9D-C0CC-101F917F5138}"/>
              </a:ext>
            </a:extLst>
          </p:cNvPr>
          <p:cNvSpPr>
            <a:spLocks noGrp="1"/>
          </p:cNvSpPr>
          <p:nvPr>
            <p:ph type="dt" sz="half" idx="10"/>
          </p:nvPr>
        </p:nvSpPr>
        <p:spPr/>
        <p:txBody>
          <a:bodyPr/>
          <a:lstStyle/>
          <a:p>
            <a:fld id="{8274DA91-685A-42AF-98F2-A6BA77929E1C}" type="datetimeFigureOut">
              <a:rPr lang="en-US" smtClean="0"/>
              <a:t>2/23/2026</a:t>
            </a:fld>
            <a:endParaRPr lang="en-US"/>
          </a:p>
        </p:txBody>
      </p:sp>
      <p:sp>
        <p:nvSpPr>
          <p:cNvPr id="3" name="Footer Placeholder 2">
            <a:extLst>
              <a:ext uri="{FF2B5EF4-FFF2-40B4-BE49-F238E27FC236}">
                <a16:creationId xmlns:a16="http://schemas.microsoft.com/office/drawing/2014/main" id="{B9C1D9B8-FF8F-7759-65A5-947D074344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256F77-7721-E1E8-75D9-BF6DBD0D6CC4}"/>
              </a:ext>
            </a:extLst>
          </p:cNvPr>
          <p:cNvSpPr>
            <a:spLocks noGrp="1"/>
          </p:cNvSpPr>
          <p:nvPr>
            <p:ph type="sldNum" sz="quarter" idx="12"/>
          </p:nvPr>
        </p:nvSpPr>
        <p:spPr/>
        <p:txBody>
          <a:bodyPr/>
          <a:lstStyle/>
          <a:p>
            <a:fld id="{079FC983-2812-47AE-8E05-0CA034658E3E}" type="slidenum">
              <a:rPr lang="en-US" smtClean="0"/>
              <a:t>‹#›</a:t>
            </a:fld>
            <a:endParaRPr lang="en-US"/>
          </a:p>
        </p:txBody>
      </p:sp>
    </p:spTree>
    <p:extLst>
      <p:ext uri="{BB962C8B-B14F-4D97-AF65-F5344CB8AC3E}">
        <p14:creationId xmlns:p14="http://schemas.microsoft.com/office/powerpoint/2010/main" val="1519765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F712C-1A90-6DDD-35D0-FCFAA173D4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27A0756-6503-77F1-25A5-F407D4E5C6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D7BB77-79B5-D5D8-B5F6-142628165A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713528-9C78-B801-284D-6D06EC23B636}"/>
              </a:ext>
            </a:extLst>
          </p:cNvPr>
          <p:cNvSpPr>
            <a:spLocks noGrp="1"/>
          </p:cNvSpPr>
          <p:nvPr>
            <p:ph type="dt" sz="half" idx="10"/>
          </p:nvPr>
        </p:nvSpPr>
        <p:spPr/>
        <p:txBody>
          <a:bodyPr/>
          <a:lstStyle/>
          <a:p>
            <a:fld id="{8274DA91-685A-42AF-98F2-A6BA77929E1C}" type="datetimeFigureOut">
              <a:rPr lang="en-US" smtClean="0"/>
              <a:t>2/23/2026</a:t>
            </a:fld>
            <a:endParaRPr lang="en-US"/>
          </a:p>
        </p:txBody>
      </p:sp>
      <p:sp>
        <p:nvSpPr>
          <p:cNvPr id="6" name="Footer Placeholder 5">
            <a:extLst>
              <a:ext uri="{FF2B5EF4-FFF2-40B4-BE49-F238E27FC236}">
                <a16:creationId xmlns:a16="http://schemas.microsoft.com/office/drawing/2014/main" id="{F8083AC3-BFBE-8290-E15F-55A7B1A843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877595-796F-2930-CE60-3142B76B0793}"/>
              </a:ext>
            </a:extLst>
          </p:cNvPr>
          <p:cNvSpPr>
            <a:spLocks noGrp="1"/>
          </p:cNvSpPr>
          <p:nvPr>
            <p:ph type="sldNum" sz="quarter" idx="12"/>
          </p:nvPr>
        </p:nvSpPr>
        <p:spPr/>
        <p:txBody>
          <a:bodyPr/>
          <a:lstStyle/>
          <a:p>
            <a:fld id="{079FC983-2812-47AE-8E05-0CA034658E3E}" type="slidenum">
              <a:rPr lang="en-US" smtClean="0"/>
              <a:t>‹#›</a:t>
            </a:fld>
            <a:endParaRPr lang="en-US"/>
          </a:p>
        </p:txBody>
      </p:sp>
    </p:spTree>
    <p:extLst>
      <p:ext uri="{BB962C8B-B14F-4D97-AF65-F5344CB8AC3E}">
        <p14:creationId xmlns:p14="http://schemas.microsoft.com/office/powerpoint/2010/main" val="1094863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E2A00-161F-895B-D977-8965F0EB39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EF901B-C062-F31A-9514-B1EAE383CE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03C471-8145-FB95-0995-B71F623BC8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71EF8F-D929-57B5-CE83-CDEBAB40C0E1}"/>
              </a:ext>
            </a:extLst>
          </p:cNvPr>
          <p:cNvSpPr>
            <a:spLocks noGrp="1"/>
          </p:cNvSpPr>
          <p:nvPr>
            <p:ph type="dt" sz="half" idx="10"/>
          </p:nvPr>
        </p:nvSpPr>
        <p:spPr/>
        <p:txBody>
          <a:bodyPr/>
          <a:lstStyle/>
          <a:p>
            <a:fld id="{8274DA91-685A-42AF-98F2-A6BA77929E1C}" type="datetimeFigureOut">
              <a:rPr lang="en-US" smtClean="0"/>
              <a:t>2/23/2026</a:t>
            </a:fld>
            <a:endParaRPr lang="en-US"/>
          </a:p>
        </p:txBody>
      </p:sp>
      <p:sp>
        <p:nvSpPr>
          <p:cNvPr id="6" name="Footer Placeholder 5">
            <a:extLst>
              <a:ext uri="{FF2B5EF4-FFF2-40B4-BE49-F238E27FC236}">
                <a16:creationId xmlns:a16="http://schemas.microsoft.com/office/drawing/2014/main" id="{D3E7775B-624E-DED1-AB81-2327401DDD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633A42-F41E-337F-745E-C9C4AB4CAFE5}"/>
              </a:ext>
            </a:extLst>
          </p:cNvPr>
          <p:cNvSpPr>
            <a:spLocks noGrp="1"/>
          </p:cNvSpPr>
          <p:nvPr>
            <p:ph type="sldNum" sz="quarter" idx="12"/>
          </p:nvPr>
        </p:nvSpPr>
        <p:spPr/>
        <p:txBody>
          <a:bodyPr/>
          <a:lstStyle/>
          <a:p>
            <a:fld id="{079FC983-2812-47AE-8E05-0CA034658E3E}" type="slidenum">
              <a:rPr lang="en-US" smtClean="0"/>
              <a:t>‹#›</a:t>
            </a:fld>
            <a:endParaRPr lang="en-US"/>
          </a:p>
        </p:txBody>
      </p:sp>
    </p:spTree>
    <p:extLst>
      <p:ext uri="{BB962C8B-B14F-4D97-AF65-F5344CB8AC3E}">
        <p14:creationId xmlns:p14="http://schemas.microsoft.com/office/powerpoint/2010/main" val="3258034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C4B09E-3E74-5B2C-89F3-28AF7B71A2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789BBAF-2C6A-2699-8A35-5DEE43B2CC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B28096-73FF-6B4E-A6F0-233DE7CB31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274DA91-685A-42AF-98F2-A6BA77929E1C}" type="datetimeFigureOut">
              <a:rPr lang="en-US" smtClean="0"/>
              <a:t>2/23/2026</a:t>
            </a:fld>
            <a:endParaRPr lang="en-US"/>
          </a:p>
        </p:txBody>
      </p:sp>
      <p:sp>
        <p:nvSpPr>
          <p:cNvPr id="5" name="Footer Placeholder 4">
            <a:extLst>
              <a:ext uri="{FF2B5EF4-FFF2-40B4-BE49-F238E27FC236}">
                <a16:creationId xmlns:a16="http://schemas.microsoft.com/office/drawing/2014/main" id="{E1279A67-20C5-21B4-F6EB-7DE4969FCE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60F8AF7-03E5-2B33-46DF-A3D9C52AF8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79FC983-2812-47AE-8E05-0CA034658E3E}" type="slidenum">
              <a:rPr lang="en-US" smtClean="0"/>
              <a:t>‹#›</a:t>
            </a:fld>
            <a:endParaRPr lang="en-US"/>
          </a:p>
        </p:txBody>
      </p:sp>
    </p:spTree>
    <p:extLst>
      <p:ext uri="{BB962C8B-B14F-4D97-AF65-F5344CB8AC3E}">
        <p14:creationId xmlns:p14="http://schemas.microsoft.com/office/powerpoint/2010/main" val="1096537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science-story-telling.eu/fileadmin/content/projekte/storytelling/biografien/biografien-eng/mendeleev-biografie-gb.pdf#:~:text=Dmitri%20Ivanovich%20Mendeleev%20(1834%20%E2%80%93,He%20is%20best%20known%20for"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44004-392C-B7ED-02CF-EF074FEDF654}"/>
              </a:ext>
            </a:extLst>
          </p:cNvPr>
          <p:cNvSpPr>
            <a:spLocks noGrp="1"/>
          </p:cNvSpPr>
          <p:nvPr>
            <p:ph type="ctrTitle"/>
          </p:nvPr>
        </p:nvSpPr>
        <p:spPr/>
        <p:txBody>
          <a:bodyPr/>
          <a:lstStyle/>
          <a:p>
            <a:r>
              <a:rPr lang="en-US" dirty="0"/>
              <a:t>Dmitri Mendeleev and the Periodic Table</a:t>
            </a:r>
          </a:p>
        </p:txBody>
      </p:sp>
      <p:sp>
        <p:nvSpPr>
          <p:cNvPr id="3" name="Subtitle 2">
            <a:extLst>
              <a:ext uri="{FF2B5EF4-FFF2-40B4-BE49-F238E27FC236}">
                <a16:creationId xmlns:a16="http://schemas.microsoft.com/office/drawing/2014/main" id="{79599784-1DBF-4B8E-0CB3-F9F966B4914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67206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3D2FA0-D39C-9CD2-84E3-F2F3AFEE163D}"/>
              </a:ext>
            </a:extLst>
          </p:cNvPr>
          <p:cNvSpPr txBox="1"/>
          <p:nvPr/>
        </p:nvSpPr>
        <p:spPr>
          <a:xfrm>
            <a:off x="0" y="0"/>
            <a:ext cx="12192000" cy="5262979"/>
          </a:xfrm>
          <a:prstGeom prst="rect">
            <a:avLst/>
          </a:prstGeom>
          <a:noFill/>
        </p:spPr>
        <p:txBody>
          <a:bodyPr wrap="square">
            <a:spAutoFit/>
          </a:bodyPr>
          <a:lstStyle/>
          <a:p>
            <a:r>
              <a:rPr lang="en-US" sz="2400" b="1" dirty="0"/>
              <a:t>				</a:t>
            </a:r>
            <a:r>
              <a:rPr lang="en-US" sz="2400" b="1" dirty="0">
                <a:solidFill>
                  <a:srgbClr val="C00000"/>
                </a:solidFill>
              </a:rPr>
              <a:t>What Is the Periodic Table?</a:t>
            </a:r>
          </a:p>
          <a:p>
            <a:endParaRPr lang="en-US" sz="2400" b="1" dirty="0"/>
          </a:p>
          <a:p>
            <a:r>
              <a:rPr lang="en-US" sz="2400" b="1" dirty="0"/>
              <a:t>The periodic table is a chart that shows all the elements in the world.</a:t>
            </a:r>
          </a:p>
          <a:p>
            <a:r>
              <a:rPr lang="en-US" sz="2400" b="1" dirty="0"/>
              <a:t>Elements are the basic materials that everything is made of, like:</a:t>
            </a:r>
          </a:p>
          <a:p>
            <a:endParaRPr lang="en-US" sz="2400" b="1" dirty="0"/>
          </a:p>
          <a:p>
            <a:r>
              <a:rPr lang="en-US" sz="2400" b="1" dirty="0"/>
              <a:t>Oxygen (we breathe it)</a:t>
            </a:r>
          </a:p>
          <a:p>
            <a:endParaRPr lang="en-US" sz="2400" b="1" dirty="0"/>
          </a:p>
          <a:p>
            <a:r>
              <a:rPr lang="en-US" sz="2400" b="1" dirty="0"/>
              <a:t>Iron (used to make metal)</a:t>
            </a:r>
          </a:p>
          <a:p>
            <a:endParaRPr lang="en-US" sz="2400" b="1" dirty="0"/>
          </a:p>
          <a:p>
            <a:r>
              <a:rPr lang="en-US" sz="2400" b="1" dirty="0"/>
              <a:t>Gold (used in jewelry)</a:t>
            </a:r>
          </a:p>
          <a:p>
            <a:endParaRPr lang="en-US" sz="2400" b="1" dirty="0"/>
          </a:p>
          <a:p>
            <a:r>
              <a:rPr lang="en-US" sz="2400" b="1" dirty="0"/>
              <a:t>Carbon (found in living things)</a:t>
            </a:r>
          </a:p>
          <a:p>
            <a:endParaRPr lang="en-US" sz="2400" b="1" dirty="0"/>
          </a:p>
          <a:p>
            <a:r>
              <a:rPr lang="en-US" sz="2400" b="1" dirty="0"/>
              <a:t>Simple </a:t>
            </a:r>
            <a:r>
              <a:rPr lang="en-US" sz="2400" b="1" dirty="0" err="1"/>
              <a:t>definition:The</a:t>
            </a:r>
            <a:r>
              <a:rPr lang="en-US" sz="2400" b="1" dirty="0"/>
              <a:t> periodic table is a chart that organizes all the elements.</a:t>
            </a:r>
          </a:p>
        </p:txBody>
      </p:sp>
    </p:spTree>
    <p:extLst>
      <p:ext uri="{BB962C8B-B14F-4D97-AF65-F5344CB8AC3E}">
        <p14:creationId xmlns:p14="http://schemas.microsoft.com/office/powerpoint/2010/main" val="1422260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9471CE-0545-A6F4-7D8B-A742EF03EC8C}"/>
              </a:ext>
            </a:extLst>
          </p:cNvPr>
          <p:cNvSpPr txBox="1"/>
          <p:nvPr/>
        </p:nvSpPr>
        <p:spPr>
          <a:xfrm>
            <a:off x="77638" y="0"/>
            <a:ext cx="12114362" cy="5632311"/>
          </a:xfrm>
          <a:prstGeom prst="rect">
            <a:avLst/>
          </a:prstGeom>
          <a:noFill/>
        </p:spPr>
        <p:txBody>
          <a:bodyPr wrap="square">
            <a:spAutoFit/>
          </a:bodyPr>
          <a:lstStyle/>
          <a:p>
            <a:r>
              <a:rPr lang="en-US" sz="2400" b="1" dirty="0"/>
              <a:t>			</a:t>
            </a:r>
            <a:r>
              <a:rPr lang="en-US" sz="2400" b="1" dirty="0">
                <a:solidFill>
                  <a:srgbClr val="C00000"/>
                </a:solidFill>
              </a:rPr>
              <a:t>Why Mendeleev Created the Periodic Table</a:t>
            </a:r>
          </a:p>
          <a:p>
            <a:endParaRPr lang="en-US" sz="2400" b="1" dirty="0"/>
          </a:p>
          <a:p>
            <a:r>
              <a:rPr lang="en-US" sz="2400" b="1" dirty="0"/>
              <a:t>Before the periodic table, scientists discovered many elements but had no clear way to organize them. It was confusing. The periodic table helped scientists:</a:t>
            </a:r>
          </a:p>
          <a:p>
            <a:r>
              <a:rPr lang="en-US" sz="2400" b="1" dirty="0"/>
              <a:t>-Organize elements</a:t>
            </a:r>
          </a:p>
          <a:p>
            <a:r>
              <a:rPr lang="en-US" sz="2400" b="1" dirty="0"/>
              <a:t>-Find patterns</a:t>
            </a:r>
          </a:p>
          <a:p>
            <a:r>
              <a:rPr lang="en-US" sz="2400" b="1" dirty="0"/>
              <a:t>-Understand elements better</a:t>
            </a:r>
          </a:p>
          <a:p>
            <a:r>
              <a:rPr lang="en-US" sz="2400" b="1" dirty="0"/>
              <a:t>********************************************************************************</a:t>
            </a:r>
          </a:p>
          <a:p>
            <a:r>
              <a:rPr lang="en-US" sz="2400" b="1" dirty="0"/>
              <a:t>			</a:t>
            </a:r>
            <a:r>
              <a:rPr lang="en-US" sz="2400" b="1" dirty="0">
                <a:solidFill>
                  <a:srgbClr val="C00000"/>
                </a:solidFill>
              </a:rPr>
              <a:t>How the Periodic Table Is Organized</a:t>
            </a:r>
          </a:p>
          <a:p>
            <a:r>
              <a:rPr lang="en-US" sz="2400" b="1" dirty="0"/>
              <a:t>Across (Horizontal Rows) = </a:t>
            </a:r>
            <a:r>
              <a:rPr lang="en-US" sz="2400" b="1" dirty="0" err="1"/>
              <a:t>PeriodsElements</a:t>
            </a:r>
            <a:r>
              <a:rPr lang="en-US" sz="2400" b="1" dirty="0"/>
              <a:t> go across in number </a:t>
            </a:r>
            <a:r>
              <a:rPr lang="en-US" sz="2400" b="1" dirty="0" err="1"/>
              <a:t>order.Each</a:t>
            </a:r>
            <a:r>
              <a:rPr lang="en-US" sz="2400" b="1" dirty="0"/>
              <a:t> element has one more proton than the one before it.</a:t>
            </a:r>
          </a:p>
          <a:p>
            <a:endParaRPr lang="en-US" sz="2400" b="1" dirty="0"/>
          </a:p>
          <a:p>
            <a:r>
              <a:rPr lang="en-US" sz="2400" b="1" dirty="0" err="1"/>
              <a:t>Example:Hydrogen</a:t>
            </a:r>
            <a:r>
              <a:rPr lang="en-US" sz="2400" b="1" dirty="0"/>
              <a:t> → Helium → Lithium</a:t>
            </a:r>
          </a:p>
          <a:p>
            <a:endParaRPr lang="en-US" sz="2400" b="1" dirty="0"/>
          </a:p>
          <a:p>
            <a:r>
              <a:rPr lang="en-US" sz="2400" b="1" dirty="0">
                <a:solidFill>
                  <a:srgbClr val="C00000"/>
                </a:solidFill>
              </a:rPr>
              <a:t>Across = counting order</a:t>
            </a:r>
          </a:p>
        </p:txBody>
      </p:sp>
    </p:spTree>
    <p:extLst>
      <p:ext uri="{BB962C8B-B14F-4D97-AF65-F5344CB8AC3E}">
        <p14:creationId xmlns:p14="http://schemas.microsoft.com/office/powerpoint/2010/main" val="3004760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802617-AD8E-BACA-8D4F-70D0121938A2}"/>
              </a:ext>
            </a:extLst>
          </p:cNvPr>
          <p:cNvSpPr txBox="1"/>
          <p:nvPr/>
        </p:nvSpPr>
        <p:spPr>
          <a:xfrm>
            <a:off x="0" y="0"/>
            <a:ext cx="12192000" cy="5632311"/>
          </a:xfrm>
          <a:prstGeom prst="rect">
            <a:avLst/>
          </a:prstGeom>
          <a:noFill/>
        </p:spPr>
        <p:txBody>
          <a:bodyPr wrap="square">
            <a:spAutoFit/>
          </a:bodyPr>
          <a:lstStyle/>
          <a:p>
            <a:r>
              <a:rPr lang="en-US" sz="2400" b="1" dirty="0"/>
              <a:t>Down (Vertical Columns) = Groups or Families</a:t>
            </a:r>
          </a:p>
          <a:p>
            <a:endParaRPr lang="en-US" sz="2400" b="1" dirty="0"/>
          </a:p>
          <a:p>
            <a:r>
              <a:rPr lang="en-US" sz="2400" b="1" dirty="0"/>
              <a:t>Elements go down because they behave in similar ways.</a:t>
            </a:r>
          </a:p>
          <a:p>
            <a:endParaRPr lang="en-US" sz="2400" b="1" dirty="0"/>
          </a:p>
          <a:p>
            <a:r>
              <a:rPr lang="en-US" sz="2400" b="1" dirty="0"/>
              <a:t>Example:</a:t>
            </a:r>
          </a:p>
          <a:p>
            <a:r>
              <a:rPr lang="en-US" sz="2400" b="1" dirty="0"/>
              <a:t>Helium</a:t>
            </a:r>
          </a:p>
          <a:p>
            <a:r>
              <a:rPr lang="en-US" sz="2400" b="1" dirty="0"/>
              <a:t>Neon</a:t>
            </a:r>
          </a:p>
          <a:p>
            <a:r>
              <a:rPr lang="en-US" sz="2400" b="1" dirty="0"/>
              <a:t>Argon</a:t>
            </a:r>
          </a:p>
          <a:p>
            <a:endParaRPr lang="en-US" sz="2400" b="1" dirty="0"/>
          </a:p>
          <a:p>
            <a:r>
              <a:rPr lang="en-US" sz="2400" b="1" dirty="0"/>
              <a:t>They are all:</a:t>
            </a:r>
          </a:p>
          <a:p>
            <a:r>
              <a:rPr lang="en-US" sz="2400" b="1" dirty="0"/>
              <a:t>Gases</a:t>
            </a:r>
          </a:p>
          <a:p>
            <a:r>
              <a:rPr lang="en-US" sz="2400" b="1" dirty="0"/>
              <a:t>Stable</a:t>
            </a:r>
          </a:p>
          <a:p>
            <a:r>
              <a:rPr lang="en-US" sz="2400" b="1" dirty="0"/>
              <a:t>Do not react much</a:t>
            </a:r>
          </a:p>
          <a:p>
            <a:endParaRPr lang="en-US" sz="2400" b="1" dirty="0"/>
          </a:p>
          <a:p>
            <a:r>
              <a:rPr lang="en-US" sz="2400" b="1" dirty="0">
                <a:solidFill>
                  <a:srgbClr val="C00000"/>
                </a:solidFill>
              </a:rPr>
              <a:t>Down = similar behavior</a:t>
            </a:r>
          </a:p>
        </p:txBody>
      </p:sp>
    </p:spTree>
    <p:extLst>
      <p:ext uri="{BB962C8B-B14F-4D97-AF65-F5344CB8AC3E}">
        <p14:creationId xmlns:p14="http://schemas.microsoft.com/office/powerpoint/2010/main" val="797113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336784-A8FD-84DD-3945-BE67B7E59CF6}"/>
              </a:ext>
            </a:extLst>
          </p:cNvPr>
          <p:cNvSpPr txBox="1"/>
          <p:nvPr/>
        </p:nvSpPr>
        <p:spPr>
          <a:xfrm>
            <a:off x="0" y="0"/>
            <a:ext cx="12192000" cy="4893647"/>
          </a:xfrm>
          <a:prstGeom prst="rect">
            <a:avLst/>
          </a:prstGeom>
          <a:noFill/>
        </p:spPr>
        <p:txBody>
          <a:bodyPr wrap="square">
            <a:spAutoFit/>
          </a:bodyPr>
          <a:lstStyle/>
          <a:p>
            <a:r>
              <a:rPr lang="en-US" sz="2400" b="1" dirty="0"/>
              <a:t>				    What Each Square Shows</a:t>
            </a:r>
          </a:p>
          <a:p>
            <a:endParaRPr lang="en-US" sz="2400" b="1" dirty="0"/>
          </a:p>
          <a:p>
            <a:r>
              <a:rPr lang="en-US" sz="2400" b="1" dirty="0"/>
              <a:t>Each box shows one element. Usually it shows:</a:t>
            </a:r>
          </a:p>
          <a:p>
            <a:endParaRPr lang="en-US" sz="2400" b="1" dirty="0"/>
          </a:p>
          <a:p>
            <a:r>
              <a:rPr lang="en-US" sz="2400" b="1" dirty="0"/>
              <a:t>Element name (Oxygen)</a:t>
            </a:r>
          </a:p>
          <a:p>
            <a:endParaRPr lang="en-US" sz="2400" b="1" dirty="0"/>
          </a:p>
          <a:p>
            <a:r>
              <a:rPr lang="en-US" sz="2400" b="1" dirty="0"/>
              <a:t>Symbol (O)</a:t>
            </a:r>
          </a:p>
          <a:p>
            <a:endParaRPr lang="en-US" sz="2400" b="1" dirty="0"/>
          </a:p>
          <a:p>
            <a:r>
              <a:rPr lang="en-US" sz="2400" b="1" dirty="0"/>
              <a:t>Atomic number (8)</a:t>
            </a:r>
          </a:p>
          <a:p>
            <a:endParaRPr lang="en-US" sz="2400" b="1" dirty="0"/>
          </a:p>
          <a:p>
            <a:r>
              <a:rPr lang="en-US" sz="2400" b="1" dirty="0" err="1"/>
              <a:t>Example:O</a:t>
            </a:r>
            <a:r>
              <a:rPr lang="en-US" sz="2400" b="1" dirty="0"/>
              <a:t> = Oxygen</a:t>
            </a:r>
          </a:p>
          <a:p>
            <a:endParaRPr lang="en-US" sz="2400" b="1" dirty="0"/>
          </a:p>
          <a:p>
            <a:r>
              <a:rPr lang="en-US" sz="2400" b="1" dirty="0"/>
              <a:t> </a:t>
            </a:r>
          </a:p>
        </p:txBody>
      </p:sp>
    </p:spTree>
    <p:extLst>
      <p:ext uri="{BB962C8B-B14F-4D97-AF65-F5344CB8AC3E}">
        <p14:creationId xmlns:p14="http://schemas.microsoft.com/office/powerpoint/2010/main" val="2125514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34ED47-7779-6774-ABA4-E98E54A1A587}"/>
              </a:ext>
            </a:extLst>
          </p:cNvPr>
          <p:cNvSpPr txBox="1"/>
          <p:nvPr/>
        </p:nvSpPr>
        <p:spPr>
          <a:xfrm>
            <a:off x="0" y="0"/>
            <a:ext cx="12192000" cy="6740307"/>
          </a:xfrm>
          <a:prstGeom prst="rect">
            <a:avLst/>
          </a:prstGeom>
          <a:noFill/>
        </p:spPr>
        <p:txBody>
          <a:bodyPr wrap="square">
            <a:spAutoFit/>
          </a:bodyPr>
          <a:lstStyle/>
          <a:p>
            <a:r>
              <a:rPr lang="en-US" sz="2400" b="1" dirty="0"/>
              <a:t>				</a:t>
            </a:r>
            <a:r>
              <a:rPr lang="en-US" sz="2400" b="1" dirty="0">
                <a:solidFill>
                  <a:srgbClr val="C00000"/>
                </a:solidFill>
              </a:rPr>
              <a:t>Patterns in the Periodic Table</a:t>
            </a:r>
          </a:p>
          <a:p>
            <a:endParaRPr lang="en-US" sz="2400" b="1" dirty="0">
              <a:solidFill>
                <a:srgbClr val="C00000"/>
              </a:solidFill>
            </a:endParaRPr>
          </a:p>
          <a:p>
            <a:r>
              <a:rPr lang="en-US" sz="2400" b="1" dirty="0"/>
              <a:t>The periodic table shows patterns, meaning things repeat in a predictable way.</a:t>
            </a:r>
          </a:p>
          <a:p>
            <a:endParaRPr lang="en-US" sz="2400" b="1" dirty="0"/>
          </a:p>
          <a:p>
            <a:r>
              <a:rPr lang="en-US" sz="2400" b="1" dirty="0">
                <a:solidFill>
                  <a:srgbClr val="C00000"/>
                </a:solidFill>
              </a:rPr>
              <a:t>Examples:</a:t>
            </a:r>
          </a:p>
          <a:p>
            <a:r>
              <a:rPr lang="en-US" sz="2400" b="1" dirty="0"/>
              <a:t>Similar elements are in the same column</a:t>
            </a:r>
          </a:p>
          <a:p>
            <a:endParaRPr lang="en-US" sz="2400" b="1" dirty="0"/>
          </a:p>
          <a:p>
            <a:r>
              <a:rPr lang="en-US" sz="2400" b="1" dirty="0"/>
              <a:t>Metals are mostly on the left</a:t>
            </a:r>
          </a:p>
          <a:p>
            <a:r>
              <a:rPr lang="en-US" sz="2400" b="1" dirty="0"/>
              <a:t>Gases are on the right</a:t>
            </a:r>
          </a:p>
          <a:p>
            <a:endParaRPr lang="en-US" sz="2400" b="1" dirty="0"/>
          </a:p>
          <a:p>
            <a:r>
              <a:rPr lang="en-US" sz="2400" b="1" dirty="0">
                <a:solidFill>
                  <a:srgbClr val="C00000"/>
                </a:solidFill>
              </a:rPr>
              <a:t>Easy Analogy</a:t>
            </a:r>
          </a:p>
          <a:p>
            <a:endParaRPr lang="en-US" sz="2400" b="1" dirty="0"/>
          </a:p>
          <a:p>
            <a:r>
              <a:rPr lang="en-US" sz="2400" b="1" dirty="0"/>
              <a:t>The periodic table is like a classroom seating chart.</a:t>
            </a:r>
          </a:p>
          <a:p>
            <a:endParaRPr lang="en-US" sz="2400" b="1" dirty="0"/>
          </a:p>
          <a:p>
            <a:r>
              <a:rPr lang="en-US" sz="2400" b="1" dirty="0"/>
              <a:t>Each element has:</a:t>
            </a:r>
          </a:p>
          <a:p>
            <a:r>
              <a:rPr lang="en-US" sz="2400" b="1" dirty="0"/>
              <a:t>-Its own place</a:t>
            </a:r>
          </a:p>
          <a:p>
            <a:r>
              <a:rPr lang="en-US" sz="2400" b="1" dirty="0"/>
              <a:t>-Its own name</a:t>
            </a:r>
          </a:p>
          <a:p>
            <a:r>
              <a:rPr lang="en-US" sz="2400" b="1" dirty="0"/>
              <a:t>-Similar elements sit together</a:t>
            </a:r>
          </a:p>
        </p:txBody>
      </p:sp>
    </p:spTree>
    <p:extLst>
      <p:ext uri="{BB962C8B-B14F-4D97-AF65-F5344CB8AC3E}">
        <p14:creationId xmlns:p14="http://schemas.microsoft.com/office/powerpoint/2010/main" val="1655208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AFA078-5FD1-1458-639D-CDF6EE234827}"/>
              </a:ext>
            </a:extLst>
          </p:cNvPr>
          <p:cNvSpPr txBox="1"/>
          <p:nvPr/>
        </p:nvSpPr>
        <p:spPr>
          <a:xfrm>
            <a:off x="181154" y="69011"/>
            <a:ext cx="11869947" cy="7017306"/>
          </a:xfrm>
          <a:prstGeom prst="rect">
            <a:avLst/>
          </a:prstGeom>
          <a:noFill/>
        </p:spPr>
        <p:txBody>
          <a:bodyPr wrap="square">
            <a:spAutoFit/>
          </a:bodyPr>
          <a:lstStyle/>
          <a:p>
            <a:r>
              <a:rPr lang="en-US" sz="2400" b="1" dirty="0"/>
              <a:t>			</a:t>
            </a:r>
            <a:r>
              <a:rPr lang="en-US" sz="2400" b="1" dirty="0">
                <a:solidFill>
                  <a:srgbClr val="C00000"/>
                </a:solidFill>
              </a:rPr>
              <a:t>Mendeleev’s Predicted Elements</a:t>
            </a:r>
          </a:p>
          <a:p>
            <a:r>
              <a:rPr lang="en-US" sz="2400" b="1" dirty="0"/>
              <a:t>Predicted Name	Real Element	Year Discovered	Did it Match?</a:t>
            </a:r>
          </a:p>
          <a:p>
            <a:endParaRPr lang="en-US" sz="2400" b="1" dirty="0"/>
          </a:p>
          <a:p>
            <a:r>
              <a:rPr lang="en-US" sz="2400" b="1" dirty="0"/>
              <a:t>Eka-aluminum	Gallium			1875		Yes – very close</a:t>
            </a:r>
          </a:p>
          <a:p>
            <a:r>
              <a:rPr lang="en-US" sz="2400" b="1" dirty="0"/>
              <a:t>Eka-boron		Scandium			1879		Yes – very close</a:t>
            </a:r>
          </a:p>
          <a:p>
            <a:r>
              <a:rPr lang="en-US" sz="2400" b="1" dirty="0"/>
              <a:t>Eka-silicon		Germanium			1886		Yes – very close</a:t>
            </a:r>
          </a:p>
          <a:p>
            <a:r>
              <a:rPr lang="en-US" sz="2400" b="1" dirty="0"/>
              <a:t>*******************************************************************************</a:t>
            </a:r>
          </a:p>
          <a:p>
            <a:r>
              <a:rPr lang="en-US" sz="2400" b="1" dirty="0"/>
              <a:t>		</a:t>
            </a:r>
            <a:r>
              <a:rPr lang="en-US" sz="2400" b="1" dirty="0">
                <a:solidFill>
                  <a:srgbClr val="C00000"/>
                </a:solidFill>
              </a:rPr>
              <a:t>How Dmitri Mendeleev Predicted New Elements</a:t>
            </a:r>
          </a:p>
          <a:p>
            <a:r>
              <a:rPr lang="en-US" sz="2400" b="1" dirty="0"/>
              <a:t>Mendeleev predicted new elements by studying patterns in the periodic table. He noticed that elements with similar properties appeared at regular intervals, so he knew some elements were missing.</a:t>
            </a:r>
          </a:p>
          <a:p>
            <a:endParaRPr lang="en-US" sz="2400" b="1" dirty="0"/>
          </a:p>
          <a:p>
            <a:r>
              <a:rPr lang="en-US" sz="2400" b="1" dirty="0">
                <a:solidFill>
                  <a:srgbClr val="C00000"/>
                </a:solidFill>
              </a:rPr>
              <a:t>Step 1 – He Organized the Elements</a:t>
            </a:r>
            <a:endParaRPr lang="en-US" sz="2400" b="1" dirty="0"/>
          </a:p>
          <a:p>
            <a:r>
              <a:rPr lang="en-US" sz="2400" b="1" dirty="0"/>
              <a:t>Mendeleev arranged the elements by their atomic mass (from lightest to heaviest).</a:t>
            </a:r>
          </a:p>
          <a:p>
            <a:r>
              <a:rPr lang="en-US" sz="2400" b="1" dirty="0"/>
              <a:t>When he did this, he noticed that similar elements lined up in columns.</a:t>
            </a:r>
          </a:p>
          <a:p>
            <a:r>
              <a:rPr lang="en-US" sz="2400" b="1" dirty="0"/>
              <a:t>Example:</a:t>
            </a:r>
          </a:p>
          <a:p>
            <a:r>
              <a:rPr lang="en-US" sz="2400" b="1" dirty="0"/>
              <a:t>Some metals behaved similarly</a:t>
            </a:r>
          </a:p>
          <a:p>
            <a:r>
              <a:rPr lang="en-US" sz="2400" b="1" dirty="0"/>
              <a:t>Some gases behaved similarly</a:t>
            </a:r>
          </a:p>
          <a:p>
            <a:endParaRPr lang="en-US" dirty="0"/>
          </a:p>
        </p:txBody>
      </p:sp>
    </p:spTree>
    <p:extLst>
      <p:ext uri="{BB962C8B-B14F-4D97-AF65-F5344CB8AC3E}">
        <p14:creationId xmlns:p14="http://schemas.microsoft.com/office/powerpoint/2010/main" val="2352989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870BDB9-5046-0B26-8226-7E3169E70F4B}"/>
              </a:ext>
            </a:extLst>
          </p:cNvPr>
          <p:cNvSpPr txBox="1"/>
          <p:nvPr/>
        </p:nvSpPr>
        <p:spPr>
          <a:xfrm>
            <a:off x="0" y="0"/>
            <a:ext cx="12128740" cy="6001643"/>
          </a:xfrm>
          <a:prstGeom prst="rect">
            <a:avLst/>
          </a:prstGeom>
          <a:noFill/>
        </p:spPr>
        <p:txBody>
          <a:bodyPr wrap="square">
            <a:spAutoFit/>
          </a:bodyPr>
          <a:lstStyle/>
          <a:p>
            <a:r>
              <a:rPr lang="en-US" sz="2400" b="1" dirty="0"/>
              <a:t>Step 2 – He Saw Empty Spaces</a:t>
            </a:r>
          </a:p>
          <a:p>
            <a:endParaRPr lang="en-US" sz="2400" b="1" dirty="0"/>
          </a:p>
          <a:p>
            <a:r>
              <a:rPr lang="en-US" sz="2400" b="1" dirty="0"/>
              <a:t>Sometimes the pattern did not fit perfectly.</a:t>
            </a:r>
          </a:p>
          <a:p>
            <a:r>
              <a:rPr lang="en-US" sz="2400" b="1" dirty="0"/>
              <a:t>Instead of forcing elements into the wrong place, Mendeleev left empty spaces.</a:t>
            </a:r>
          </a:p>
          <a:p>
            <a:r>
              <a:rPr lang="en-US" sz="2400" b="1" dirty="0"/>
              <a:t>He </a:t>
            </a:r>
            <a:r>
              <a:rPr lang="en-US" sz="2400" b="1" dirty="0" err="1"/>
              <a:t>believed:"These</a:t>
            </a:r>
            <a:r>
              <a:rPr lang="en-US" sz="2400" b="1" dirty="0"/>
              <a:t> spaces are for elements that have not been discovered yet.“</a:t>
            </a:r>
          </a:p>
          <a:p>
            <a:r>
              <a:rPr lang="en-US" sz="2400" b="1" dirty="0"/>
              <a:t>**********************************************************************************</a:t>
            </a:r>
          </a:p>
          <a:p>
            <a:r>
              <a:rPr lang="en-US" sz="2400" b="1" dirty="0"/>
              <a:t>Step 3 – He Predicted Their Properties</a:t>
            </a:r>
          </a:p>
          <a:p>
            <a:r>
              <a:rPr lang="en-US" sz="2400" b="1" dirty="0"/>
              <a:t>Mendeleev studied the elements around the empty spaces and made </a:t>
            </a:r>
            <a:r>
              <a:rPr lang="en-US" sz="2400" b="1" dirty="0" err="1"/>
              <a:t>predictions.He</a:t>
            </a:r>
            <a:r>
              <a:rPr lang="en-US" sz="2400" b="1" dirty="0"/>
              <a:t> predicted:</a:t>
            </a:r>
          </a:p>
          <a:p>
            <a:r>
              <a:rPr lang="en-US" sz="2400" b="1" dirty="0"/>
              <a:t>-Weight-</a:t>
            </a:r>
          </a:p>
          <a:p>
            <a:r>
              <a:rPr lang="en-US" sz="2400" b="1" dirty="0"/>
              <a:t>-Density</a:t>
            </a:r>
          </a:p>
          <a:p>
            <a:r>
              <a:rPr lang="en-US" sz="2400" b="1" dirty="0"/>
              <a:t>-Melting point</a:t>
            </a:r>
          </a:p>
          <a:p>
            <a:r>
              <a:rPr lang="en-US" sz="2400" b="1" dirty="0"/>
              <a:t>-Chemical behavior</a:t>
            </a:r>
          </a:p>
          <a:p>
            <a:endParaRPr lang="en-US" sz="2400" b="1" dirty="0"/>
          </a:p>
          <a:p>
            <a:r>
              <a:rPr lang="en-US" sz="2400" b="1" dirty="0" err="1"/>
              <a:t>Example:He</a:t>
            </a:r>
            <a:r>
              <a:rPr lang="en-US" sz="2400" b="1" dirty="0"/>
              <a:t> predicted an element he called eka-silicon, which later became germanium.</a:t>
            </a:r>
          </a:p>
        </p:txBody>
      </p:sp>
    </p:spTree>
    <p:extLst>
      <p:ext uri="{BB962C8B-B14F-4D97-AF65-F5344CB8AC3E}">
        <p14:creationId xmlns:p14="http://schemas.microsoft.com/office/powerpoint/2010/main" val="1299149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410C8BB-7CDA-4610-BDDB-F23A60BE2B39}"/>
              </a:ext>
            </a:extLst>
          </p:cNvPr>
          <p:cNvSpPr txBox="1"/>
          <p:nvPr/>
        </p:nvSpPr>
        <p:spPr>
          <a:xfrm>
            <a:off x="0" y="0"/>
            <a:ext cx="12128740" cy="4893647"/>
          </a:xfrm>
          <a:prstGeom prst="rect">
            <a:avLst/>
          </a:prstGeom>
          <a:noFill/>
        </p:spPr>
        <p:txBody>
          <a:bodyPr wrap="square">
            <a:spAutoFit/>
          </a:bodyPr>
          <a:lstStyle/>
          <a:p>
            <a:r>
              <a:rPr lang="en-US" sz="2400" b="1" dirty="0"/>
              <a:t>Step 4 – Scientists Later Found Them</a:t>
            </a:r>
          </a:p>
          <a:p>
            <a:endParaRPr lang="en-US" sz="2400" b="1" dirty="0"/>
          </a:p>
          <a:p>
            <a:r>
              <a:rPr lang="en-US" sz="2400" b="1" dirty="0"/>
              <a:t> Years later, scientists discovered the missing elements, and they matched Mendeleev’s predictions very closely.</a:t>
            </a:r>
          </a:p>
          <a:p>
            <a:r>
              <a:rPr lang="en-US" sz="2400" b="1" dirty="0"/>
              <a:t>This proved that the periodic table worked.</a:t>
            </a:r>
          </a:p>
          <a:p>
            <a:r>
              <a:rPr lang="en-US" sz="2400" b="1" dirty="0"/>
              <a:t>Simple Explanation </a:t>
            </a:r>
          </a:p>
          <a:p>
            <a:endParaRPr lang="en-US" sz="2400" b="1" dirty="0"/>
          </a:p>
          <a:p>
            <a:r>
              <a:rPr lang="en-US" sz="2400" b="1" dirty="0"/>
              <a:t>Mendeleev predicted new elements by studying patterns in the periodic table and leaving spaces for elements that had not been discovered yet.</a:t>
            </a:r>
          </a:p>
          <a:p>
            <a:r>
              <a:rPr lang="en-US" sz="2400" b="1" dirty="0"/>
              <a:t>********************************************************************************</a:t>
            </a:r>
          </a:p>
          <a:p>
            <a:r>
              <a:rPr lang="en-US" sz="2400" b="1" dirty="0"/>
              <a:t>Mendeleev predicted elements by arranging known elements in a pattern. When he saw gaps in the pattern, he left empty spaces and predicted the properties of the missing elements.</a:t>
            </a:r>
          </a:p>
        </p:txBody>
      </p:sp>
    </p:spTree>
    <p:extLst>
      <p:ext uri="{BB962C8B-B14F-4D97-AF65-F5344CB8AC3E}">
        <p14:creationId xmlns:p14="http://schemas.microsoft.com/office/powerpoint/2010/main" val="1505663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8087201-8943-F70A-C3C8-83CB99574A4D}"/>
              </a:ext>
            </a:extLst>
          </p:cNvPr>
          <p:cNvPicPr>
            <a:picLocks noChangeAspect="1"/>
          </p:cNvPicPr>
          <p:nvPr/>
        </p:nvPicPr>
        <p:blipFill>
          <a:blip r:embed="rId2"/>
          <a:stretch>
            <a:fillRect/>
          </a:stretch>
        </p:blipFill>
        <p:spPr>
          <a:xfrm>
            <a:off x="2141924" y="163286"/>
            <a:ext cx="8863533" cy="6248400"/>
          </a:xfrm>
          <a:prstGeom prst="rect">
            <a:avLst/>
          </a:prstGeom>
        </p:spPr>
      </p:pic>
    </p:spTree>
    <p:extLst>
      <p:ext uri="{BB962C8B-B14F-4D97-AF65-F5344CB8AC3E}">
        <p14:creationId xmlns:p14="http://schemas.microsoft.com/office/powerpoint/2010/main" val="4244002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59C3238-5E5E-F081-AAB4-C9F45A47AC0A}"/>
              </a:ext>
            </a:extLst>
          </p:cNvPr>
          <p:cNvPicPr>
            <a:picLocks noChangeAspect="1"/>
          </p:cNvPicPr>
          <p:nvPr/>
        </p:nvPicPr>
        <p:blipFill>
          <a:blip r:embed="rId2"/>
          <a:stretch>
            <a:fillRect/>
          </a:stretch>
        </p:blipFill>
        <p:spPr>
          <a:xfrm>
            <a:off x="1959429" y="229210"/>
            <a:ext cx="7772399" cy="5866789"/>
          </a:xfrm>
          <a:prstGeom prst="rect">
            <a:avLst/>
          </a:prstGeom>
        </p:spPr>
      </p:pic>
    </p:spTree>
    <p:extLst>
      <p:ext uri="{BB962C8B-B14F-4D97-AF65-F5344CB8AC3E}">
        <p14:creationId xmlns:p14="http://schemas.microsoft.com/office/powerpoint/2010/main" val="3627303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4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9E3BEA-6FBE-E93C-379F-F730EC906829}"/>
              </a:ext>
            </a:extLst>
          </p:cNvPr>
          <p:cNvSpPr txBox="1"/>
          <p:nvPr/>
        </p:nvSpPr>
        <p:spPr>
          <a:xfrm>
            <a:off x="-1" y="82193"/>
            <a:ext cx="12051587" cy="6278642"/>
          </a:xfrm>
          <a:prstGeom prst="rect">
            <a:avLst/>
          </a:prstGeom>
          <a:noFill/>
        </p:spPr>
        <p:txBody>
          <a:bodyPr wrap="square">
            <a:spAutoFit/>
          </a:bodyPr>
          <a:lstStyle/>
          <a:p>
            <a:r>
              <a:rPr lang="en-US" dirty="0"/>
              <a:t>					</a:t>
            </a:r>
            <a:r>
              <a:rPr lang="en-US" sz="2400" b="1" dirty="0">
                <a:solidFill>
                  <a:srgbClr val="C00000"/>
                </a:solidFill>
              </a:rPr>
              <a:t>Dmitry Mendeleev.</a:t>
            </a:r>
          </a:p>
          <a:p>
            <a:r>
              <a:rPr lang="en-US" sz="2400" b="1" dirty="0">
                <a:solidFill>
                  <a:srgbClr val="C00000"/>
                </a:solidFill>
              </a:rPr>
              <a:t>					       Biography</a:t>
            </a:r>
          </a:p>
          <a:p>
            <a:r>
              <a:rPr lang="en-US" dirty="0">
                <a:hlinkClick r:id="rId2"/>
              </a:rPr>
              <a:t>https://www.science-story-telling.eu/fileadmin/content/projekte/storytelling/biografien/biografien-eng/mendeleev-biografie-gb.pdf#:~:text=Dmitri%20Ivanovich%20Mendeleev%20(1834%20%E2%80%93,He%20is%20best%20known%20for</a:t>
            </a:r>
            <a:endParaRPr lang="en-US" dirty="0"/>
          </a:p>
          <a:p>
            <a:endParaRPr lang="en-US" dirty="0"/>
          </a:p>
          <a:p>
            <a:r>
              <a:rPr lang="en-US" dirty="0"/>
              <a:t>************************************************************************************************************</a:t>
            </a:r>
          </a:p>
          <a:p>
            <a:r>
              <a:rPr lang="en-US" sz="2400" b="1" dirty="0">
                <a:solidFill>
                  <a:srgbClr val="C00000"/>
                </a:solidFill>
              </a:rPr>
              <a:t>Assignment</a:t>
            </a:r>
          </a:p>
          <a:p>
            <a:endParaRPr lang="en-US" sz="2400" b="1" dirty="0">
              <a:solidFill>
                <a:srgbClr val="C00000"/>
              </a:solidFill>
            </a:endParaRPr>
          </a:p>
          <a:p>
            <a:r>
              <a:rPr lang="en-US" sz="2400" b="1" dirty="0"/>
              <a:t>Read Dmitri Mendeleev’s biography</a:t>
            </a:r>
          </a:p>
          <a:p>
            <a:r>
              <a:rPr lang="en-US" sz="2400" b="1" dirty="0"/>
              <a:t>Complete the activity questions</a:t>
            </a:r>
          </a:p>
          <a:p>
            <a:r>
              <a:rPr lang="en-US" sz="2400" b="1" dirty="0"/>
              <a:t>Submit to Google Classroom</a:t>
            </a:r>
          </a:p>
          <a:p>
            <a:endParaRPr lang="en-US" sz="2400" b="1" dirty="0"/>
          </a:p>
          <a:p>
            <a:r>
              <a:rPr lang="en-US" sz="2400" b="1" dirty="0"/>
              <a:t>Biography Activities</a:t>
            </a:r>
          </a:p>
          <a:p>
            <a:r>
              <a:rPr lang="en-US" sz="2400" b="1" dirty="0">
                <a:solidFill>
                  <a:srgbClr val="C00000"/>
                </a:solidFill>
              </a:rPr>
              <a:t>Part 1 — The Scientist</a:t>
            </a:r>
          </a:p>
          <a:p>
            <a:r>
              <a:rPr lang="en-US" sz="2400" b="1" dirty="0"/>
              <a:t>1. When and where was Dmitri Mendeleev born?</a:t>
            </a:r>
          </a:p>
          <a:p>
            <a:r>
              <a:rPr lang="en-US" sz="2400" b="1" dirty="0"/>
              <a:t>2. What subject did Mendeleev study?</a:t>
            </a:r>
          </a:p>
          <a:p>
            <a:r>
              <a:rPr lang="en-US" sz="2400" b="1" dirty="0"/>
              <a:t>3. What problem were scientists trying to solve before the periodic table?</a:t>
            </a:r>
          </a:p>
        </p:txBody>
      </p:sp>
    </p:spTree>
    <p:extLst>
      <p:ext uri="{BB962C8B-B14F-4D97-AF65-F5344CB8AC3E}">
        <p14:creationId xmlns:p14="http://schemas.microsoft.com/office/powerpoint/2010/main" val="3690168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5DF5C2-9103-7482-637A-B88DEB18813D}"/>
              </a:ext>
            </a:extLst>
          </p:cNvPr>
          <p:cNvSpPr txBox="1"/>
          <p:nvPr/>
        </p:nvSpPr>
        <p:spPr>
          <a:xfrm>
            <a:off x="0" y="0"/>
            <a:ext cx="12192000" cy="4893647"/>
          </a:xfrm>
          <a:prstGeom prst="rect">
            <a:avLst/>
          </a:prstGeom>
          <a:noFill/>
        </p:spPr>
        <p:txBody>
          <a:bodyPr wrap="square">
            <a:spAutoFit/>
          </a:bodyPr>
          <a:lstStyle/>
          <a:p>
            <a:r>
              <a:rPr lang="en-US" sz="2400" b="1" dirty="0"/>
              <a:t>			</a:t>
            </a:r>
            <a:r>
              <a:rPr lang="en-US" sz="2400" b="1" dirty="0">
                <a:solidFill>
                  <a:srgbClr val="C00000"/>
                </a:solidFill>
              </a:rPr>
              <a:t>What the Numbers Mean in Each Box</a:t>
            </a:r>
          </a:p>
          <a:p>
            <a:endParaRPr lang="en-US" sz="2400" b="1" dirty="0"/>
          </a:p>
          <a:p>
            <a:r>
              <a:rPr lang="en-US" sz="2400" b="1" dirty="0"/>
              <a:t>Each element box contains several kinds of numbers:</a:t>
            </a:r>
          </a:p>
          <a:p>
            <a:endParaRPr lang="en-US" sz="2400" b="1" dirty="0"/>
          </a:p>
          <a:p>
            <a:r>
              <a:rPr lang="en-US" sz="2400" b="1" dirty="0"/>
              <a:t>1️⃣ Top Number (Small Decimal Number)</a:t>
            </a:r>
          </a:p>
          <a:p>
            <a:endParaRPr lang="en-US" sz="2400" b="1" dirty="0"/>
          </a:p>
          <a:p>
            <a:r>
              <a:rPr lang="en-US" sz="2400" b="1" dirty="0" err="1"/>
              <a:t>Example:Li</a:t>
            </a:r>
            <a:r>
              <a:rPr lang="en-US" sz="2400" b="1" dirty="0"/>
              <a:t> = 7Be = 9.4B = 11This number is the atomic weight (atomic mass).</a:t>
            </a:r>
          </a:p>
          <a:p>
            <a:endParaRPr lang="en-US" sz="2400" b="1" dirty="0"/>
          </a:p>
          <a:p>
            <a:r>
              <a:rPr lang="en-US" sz="2400" b="1" dirty="0" err="1"/>
              <a:t>Meaning:How</a:t>
            </a:r>
            <a:r>
              <a:rPr lang="en-US" sz="2400" b="1" dirty="0"/>
              <a:t> heavy the atom is compared to other atoms</a:t>
            </a:r>
          </a:p>
          <a:p>
            <a:endParaRPr lang="en-US" sz="2400" b="1" dirty="0"/>
          </a:p>
          <a:p>
            <a:r>
              <a:rPr lang="en-US" sz="2400" b="1" dirty="0"/>
              <a:t>Mendeleev arranged elements mostly by this number.</a:t>
            </a:r>
          </a:p>
          <a:p>
            <a:endParaRPr lang="en-US" sz="2400" b="1" dirty="0"/>
          </a:p>
          <a:p>
            <a:r>
              <a:rPr lang="en-US" sz="2400" b="1" dirty="0">
                <a:solidFill>
                  <a:srgbClr val="C00000"/>
                </a:solidFill>
              </a:rPr>
              <a:t>Summary: This number shows how heavy the element is.</a:t>
            </a:r>
          </a:p>
        </p:txBody>
      </p:sp>
    </p:spTree>
    <p:extLst>
      <p:ext uri="{BB962C8B-B14F-4D97-AF65-F5344CB8AC3E}">
        <p14:creationId xmlns:p14="http://schemas.microsoft.com/office/powerpoint/2010/main" val="21334829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7A8492-CE06-3F5D-050F-3D2FD86796F7}"/>
              </a:ext>
            </a:extLst>
          </p:cNvPr>
          <p:cNvSpPr txBox="1"/>
          <p:nvPr/>
        </p:nvSpPr>
        <p:spPr>
          <a:xfrm>
            <a:off x="-1" y="0"/>
            <a:ext cx="12087497" cy="6001643"/>
          </a:xfrm>
          <a:prstGeom prst="rect">
            <a:avLst/>
          </a:prstGeom>
          <a:noFill/>
        </p:spPr>
        <p:txBody>
          <a:bodyPr wrap="square">
            <a:spAutoFit/>
          </a:bodyPr>
          <a:lstStyle/>
          <a:p>
            <a:r>
              <a:rPr lang="en-US" sz="2400" b="1" dirty="0"/>
              <a:t>			</a:t>
            </a:r>
            <a:r>
              <a:rPr lang="en-US" sz="2400" b="1" dirty="0">
                <a:solidFill>
                  <a:srgbClr val="C00000"/>
                </a:solidFill>
              </a:rPr>
              <a:t>Big Middle Number (Sometimes Red or Blue)</a:t>
            </a:r>
          </a:p>
          <a:p>
            <a:endParaRPr lang="en-US" sz="2400" b="1" dirty="0"/>
          </a:p>
          <a:p>
            <a:r>
              <a:rPr lang="en-US" sz="2400" b="1" dirty="0"/>
              <a:t>Example: Na = 23Mg = 24Si = 28</a:t>
            </a:r>
          </a:p>
          <a:p>
            <a:endParaRPr lang="en-US" sz="2400" b="1" dirty="0"/>
          </a:p>
          <a:p>
            <a:r>
              <a:rPr lang="en-US" sz="2400" b="1" dirty="0"/>
              <a:t>This is also the atomic weight (a more accurate value).</a:t>
            </a:r>
          </a:p>
          <a:p>
            <a:endParaRPr lang="en-US" sz="2400" b="1" dirty="0"/>
          </a:p>
          <a:p>
            <a:r>
              <a:rPr lang="en-US" sz="2400" b="1" dirty="0"/>
              <a:t>Sometimes Mendeleev predicted these numbers before the elements were discovered.</a:t>
            </a:r>
          </a:p>
          <a:p>
            <a:endParaRPr lang="en-US" sz="2400" b="1" dirty="0"/>
          </a:p>
          <a:p>
            <a:r>
              <a:rPr lang="en-US" sz="2400" b="1" dirty="0" err="1"/>
              <a:t>Example:Ekaboron</a:t>
            </a:r>
            <a:r>
              <a:rPr lang="en-US" sz="2400" b="1" dirty="0"/>
              <a:t> = 45</a:t>
            </a:r>
          </a:p>
          <a:p>
            <a:endParaRPr lang="en-US" sz="2400" b="1" dirty="0"/>
          </a:p>
          <a:p>
            <a:r>
              <a:rPr lang="en-US" sz="2400" b="1" dirty="0" err="1"/>
              <a:t>Ekaluminum</a:t>
            </a:r>
            <a:r>
              <a:rPr lang="en-US" sz="2400" b="1" dirty="0"/>
              <a:t> = 68</a:t>
            </a:r>
          </a:p>
          <a:p>
            <a:endParaRPr lang="en-US" sz="2400" b="1" dirty="0"/>
          </a:p>
          <a:p>
            <a:r>
              <a:rPr lang="en-US" sz="2400" b="1" dirty="0" err="1"/>
              <a:t>Ekasilicon</a:t>
            </a:r>
            <a:r>
              <a:rPr lang="en-US" sz="2400" b="1" dirty="0"/>
              <a:t> = 72</a:t>
            </a:r>
          </a:p>
          <a:p>
            <a:endParaRPr lang="en-US" sz="2400" b="1" dirty="0"/>
          </a:p>
          <a:p>
            <a:r>
              <a:rPr lang="en-US" sz="2400" b="1" dirty="0"/>
              <a:t>			</a:t>
            </a:r>
            <a:r>
              <a:rPr lang="en-US" sz="2400" b="1" dirty="0">
                <a:solidFill>
                  <a:srgbClr val="C00000"/>
                </a:solidFill>
              </a:rPr>
              <a:t>These were predicted numbers.</a:t>
            </a:r>
          </a:p>
        </p:txBody>
      </p:sp>
    </p:spTree>
    <p:extLst>
      <p:ext uri="{BB962C8B-B14F-4D97-AF65-F5344CB8AC3E}">
        <p14:creationId xmlns:p14="http://schemas.microsoft.com/office/powerpoint/2010/main" val="1673721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333E5B-A347-6D62-C116-EBBB935CC300}"/>
              </a:ext>
            </a:extLst>
          </p:cNvPr>
          <p:cNvSpPr txBox="1"/>
          <p:nvPr/>
        </p:nvSpPr>
        <p:spPr>
          <a:xfrm>
            <a:off x="-1" y="0"/>
            <a:ext cx="12122331" cy="4154984"/>
          </a:xfrm>
          <a:prstGeom prst="rect">
            <a:avLst/>
          </a:prstGeom>
          <a:noFill/>
        </p:spPr>
        <p:txBody>
          <a:bodyPr wrap="square">
            <a:spAutoFit/>
          </a:bodyPr>
          <a:lstStyle/>
          <a:p>
            <a:r>
              <a:rPr lang="en-US" sz="2400" b="1" dirty="0"/>
              <a:t>			</a:t>
            </a:r>
            <a:r>
              <a:rPr lang="en-US" sz="2400" b="1" dirty="0">
                <a:solidFill>
                  <a:srgbClr val="C00000"/>
                </a:solidFill>
              </a:rPr>
              <a:t>Bottom Number (Small Number)</a:t>
            </a:r>
          </a:p>
          <a:p>
            <a:endParaRPr lang="en-US" sz="2400" b="1" dirty="0"/>
          </a:p>
          <a:p>
            <a:r>
              <a:rPr lang="en-US" sz="2400" b="1" dirty="0" err="1"/>
              <a:t>Example:Na</a:t>
            </a:r>
            <a:r>
              <a:rPr lang="en-US" sz="2400" b="1" dirty="0"/>
              <a:t> = 0.97Mg = 1.74Cl = 3.5</a:t>
            </a:r>
          </a:p>
          <a:p>
            <a:endParaRPr lang="en-US" sz="2400" b="1" dirty="0"/>
          </a:p>
          <a:p>
            <a:r>
              <a:rPr lang="en-US" sz="2400" b="1" dirty="0"/>
              <a:t>This number shows the density of the element.</a:t>
            </a:r>
          </a:p>
          <a:p>
            <a:endParaRPr lang="en-US" sz="2400" b="1" dirty="0"/>
          </a:p>
          <a:p>
            <a:r>
              <a:rPr lang="en-US" sz="2400" b="1" dirty="0"/>
              <a:t>Density = how heavy something is for its </a:t>
            </a:r>
            <a:r>
              <a:rPr lang="en-US" sz="2400" b="1" dirty="0" err="1"/>
              <a:t>size.Example:Iron</a:t>
            </a:r>
            <a:r>
              <a:rPr lang="en-US" sz="2400" b="1" dirty="0"/>
              <a:t> is dense (heavy)</a:t>
            </a:r>
          </a:p>
          <a:p>
            <a:endParaRPr lang="en-US" sz="2400" b="1" dirty="0"/>
          </a:p>
          <a:p>
            <a:r>
              <a:rPr lang="en-US" sz="2400" b="1" dirty="0"/>
              <a:t>Wood is less dense (lighter)</a:t>
            </a:r>
          </a:p>
          <a:p>
            <a:endParaRPr lang="en-US" sz="2400" b="1" dirty="0"/>
          </a:p>
          <a:p>
            <a:r>
              <a:rPr lang="en-US" sz="2400" b="1" dirty="0">
                <a:solidFill>
                  <a:srgbClr val="C00000"/>
                </a:solidFill>
              </a:rPr>
              <a:t>Simple </a:t>
            </a:r>
            <a:r>
              <a:rPr lang="en-US" sz="2400" b="1" dirty="0" err="1">
                <a:solidFill>
                  <a:srgbClr val="C00000"/>
                </a:solidFill>
              </a:rPr>
              <a:t>explanation:This</a:t>
            </a:r>
            <a:r>
              <a:rPr lang="en-US" sz="2400" b="1" dirty="0">
                <a:solidFill>
                  <a:srgbClr val="C00000"/>
                </a:solidFill>
              </a:rPr>
              <a:t> number shows how heavy the element is for its size.</a:t>
            </a:r>
          </a:p>
        </p:txBody>
      </p:sp>
    </p:spTree>
    <p:extLst>
      <p:ext uri="{BB962C8B-B14F-4D97-AF65-F5344CB8AC3E}">
        <p14:creationId xmlns:p14="http://schemas.microsoft.com/office/powerpoint/2010/main" val="723665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3DC213-5FF5-1A60-455D-837B9F65E820}"/>
              </a:ext>
            </a:extLst>
          </p:cNvPr>
          <p:cNvSpPr txBox="1"/>
          <p:nvPr/>
        </p:nvSpPr>
        <p:spPr>
          <a:xfrm>
            <a:off x="0" y="95793"/>
            <a:ext cx="12287794" cy="5632311"/>
          </a:xfrm>
          <a:prstGeom prst="rect">
            <a:avLst/>
          </a:prstGeom>
          <a:noFill/>
        </p:spPr>
        <p:txBody>
          <a:bodyPr wrap="square">
            <a:spAutoFit/>
          </a:bodyPr>
          <a:lstStyle/>
          <a:p>
            <a:r>
              <a:rPr lang="en-US" sz="2400" b="1" dirty="0"/>
              <a:t>Special Boxes (Missing Elements)</a:t>
            </a:r>
          </a:p>
          <a:p>
            <a:endParaRPr lang="en-US" sz="2400" b="1" dirty="0"/>
          </a:p>
          <a:p>
            <a:r>
              <a:rPr lang="en-US" sz="2400" b="1" dirty="0"/>
              <a:t>Boxes labeled:</a:t>
            </a:r>
          </a:p>
          <a:p>
            <a:r>
              <a:rPr lang="en-US" sz="2400" b="1" dirty="0"/>
              <a:t>Ekaboron</a:t>
            </a:r>
          </a:p>
          <a:p>
            <a:r>
              <a:rPr lang="en-US" sz="2400" b="1" dirty="0" err="1"/>
              <a:t>Ekaluminum</a:t>
            </a:r>
            <a:endParaRPr lang="en-US" sz="2400" b="1" dirty="0"/>
          </a:p>
          <a:p>
            <a:r>
              <a:rPr lang="en-US" sz="2400" b="1" dirty="0" err="1"/>
              <a:t>Ekasilicon</a:t>
            </a:r>
            <a:endParaRPr lang="en-US" sz="2400" b="1" dirty="0"/>
          </a:p>
          <a:p>
            <a:endParaRPr lang="en-US" sz="2400" b="1" dirty="0"/>
          </a:p>
          <a:p>
            <a:r>
              <a:rPr lang="en-US" sz="2400" b="1" dirty="0"/>
              <a:t>These were elements Mendeleev predicted but scientists had not found yet.</a:t>
            </a:r>
          </a:p>
          <a:p>
            <a:endParaRPr lang="en-US" sz="2400" b="1" dirty="0"/>
          </a:p>
          <a:p>
            <a:r>
              <a:rPr lang="en-US" sz="2400" b="1" dirty="0"/>
              <a:t>The numbers there are his predictions.</a:t>
            </a:r>
          </a:p>
          <a:p>
            <a:endParaRPr lang="en-US" sz="2400" b="1" dirty="0"/>
          </a:p>
          <a:p>
            <a:r>
              <a:rPr lang="en-US" sz="2400" b="1" dirty="0"/>
              <a:t>Later scientists discovered:</a:t>
            </a:r>
          </a:p>
          <a:p>
            <a:r>
              <a:rPr lang="en-US" sz="2400" b="1" dirty="0"/>
              <a:t>Ekaboron → Scandium</a:t>
            </a:r>
          </a:p>
          <a:p>
            <a:r>
              <a:rPr lang="en-US" sz="2400" b="1" dirty="0" err="1"/>
              <a:t>Ekaluminum</a:t>
            </a:r>
            <a:r>
              <a:rPr lang="en-US" sz="2400" b="1" dirty="0"/>
              <a:t> → Gallium</a:t>
            </a:r>
          </a:p>
          <a:p>
            <a:r>
              <a:rPr lang="en-US" sz="2400" b="1" dirty="0" err="1"/>
              <a:t>Ekasilicon</a:t>
            </a:r>
            <a:r>
              <a:rPr lang="en-US" sz="2400" b="1" dirty="0"/>
              <a:t> → Germanium</a:t>
            </a:r>
          </a:p>
        </p:txBody>
      </p:sp>
    </p:spTree>
    <p:extLst>
      <p:ext uri="{BB962C8B-B14F-4D97-AF65-F5344CB8AC3E}">
        <p14:creationId xmlns:p14="http://schemas.microsoft.com/office/powerpoint/2010/main" val="1800670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E46EA4E-D415-D053-DB68-15550B3FF6ED}"/>
              </a:ext>
            </a:extLst>
          </p:cNvPr>
          <p:cNvSpPr txBox="1"/>
          <p:nvPr/>
        </p:nvSpPr>
        <p:spPr>
          <a:xfrm>
            <a:off x="0" y="78377"/>
            <a:ext cx="12192000" cy="6740307"/>
          </a:xfrm>
          <a:prstGeom prst="rect">
            <a:avLst/>
          </a:prstGeom>
          <a:noFill/>
        </p:spPr>
        <p:txBody>
          <a:bodyPr wrap="square">
            <a:spAutoFit/>
          </a:bodyPr>
          <a:lstStyle/>
          <a:p>
            <a:r>
              <a:rPr lang="en-US" sz="2400" b="1" dirty="0"/>
              <a:t>Top Row (R₂O, RO, R₂O₃, RO₂, R₂O₅)</a:t>
            </a:r>
          </a:p>
          <a:p>
            <a:endParaRPr lang="en-US" sz="2400" b="1" dirty="0"/>
          </a:p>
          <a:p>
            <a:r>
              <a:rPr lang="en-US" sz="2400" b="1" dirty="0"/>
              <a:t>These show how elements combine with oxygen.</a:t>
            </a:r>
          </a:p>
          <a:p>
            <a:endParaRPr lang="en-US" sz="2400" b="1" dirty="0"/>
          </a:p>
          <a:p>
            <a:r>
              <a:rPr lang="en-US" sz="2400" b="1" dirty="0"/>
              <a:t>Example:</a:t>
            </a:r>
          </a:p>
          <a:p>
            <a:r>
              <a:rPr lang="en-US" sz="2400" b="1" dirty="0"/>
              <a:t>R₂O → elements like sodium</a:t>
            </a:r>
          </a:p>
          <a:p>
            <a:r>
              <a:rPr lang="en-US" sz="2400" b="1" dirty="0"/>
              <a:t>RO → elements like magnesium</a:t>
            </a:r>
          </a:p>
          <a:p>
            <a:r>
              <a:rPr lang="en-US" sz="2400" b="1" dirty="0"/>
              <a:t>This helped Mendeleev group similar elements together.</a:t>
            </a:r>
          </a:p>
          <a:p>
            <a:endParaRPr lang="en-US" sz="2400" b="1" dirty="0"/>
          </a:p>
          <a:p>
            <a:r>
              <a:rPr lang="en-US" sz="2400" b="1" dirty="0"/>
              <a:t>Simple Summary</a:t>
            </a:r>
          </a:p>
          <a:p>
            <a:endParaRPr lang="en-US" sz="2400" b="1" dirty="0"/>
          </a:p>
          <a:p>
            <a:r>
              <a:rPr lang="en-US" sz="2400" b="1" dirty="0"/>
              <a:t>Each box shows:</a:t>
            </a:r>
          </a:p>
          <a:p>
            <a:r>
              <a:rPr lang="en-US" sz="2400" b="1" dirty="0"/>
              <a:t>Element symbol (Na = Sodium)</a:t>
            </a:r>
          </a:p>
          <a:p>
            <a:r>
              <a:rPr lang="en-US" sz="2400" b="1" dirty="0"/>
              <a:t>Atomic weight (how heavy it is)</a:t>
            </a:r>
          </a:p>
          <a:p>
            <a:r>
              <a:rPr lang="en-US" sz="2400" b="1" dirty="0"/>
              <a:t>Density (how heavy for its size)</a:t>
            </a:r>
          </a:p>
          <a:p>
            <a:endParaRPr lang="en-US" sz="2400" b="1" dirty="0"/>
          </a:p>
          <a:p>
            <a:r>
              <a:rPr lang="en-US" sz="2400" b="1" dirty="0">
                <a:solidFill>
                  <a:srgbClr val="C00000"/>
                </a:solidFill>
              </a:rPr>
              <a:t>Mendeleev used numbers like atomic weight and density to organize elements and predict missing ones.</a:t>
            </a:r>
          </a:p>
        </p:txBody>
      </p:sp>
    </p:spTree>
    <p:extLst>
      <p:ext uri="{BB962C8B-B14F-4D97-AF65-F5344CB8AC3E}">
        <p14:creationId xmlns:p14="http://schemas.microsoft.com/office/powerpoint/2010/main" val="17539604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3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722DC2-0E4B-F9C7-E836-8B6A9059F289}"/>
              </a:ext>
            </a:extLst>
          </p:cNvPr>
          <p:cNvSpPr txBox="1"/>
          <p:nvPr/>
        </p:nvSpPr>
        <p:spPr>
          <a:xfrm>
            <a:off x="0" y="0"/>
            <a:ext cx="12192000" cy="6001643"/>
          </a:xfrm>
          <a:prstGeom prst="rect">
            <a:avLst/>
          </a:prstGeom>
          <a:noFill/>
        </p:spPr>
        <p:txBody>
          <a:bodyPr wrap="square">
            <a:spAutoFit/>
          </a:bodyPr>
          <a:lstStyle/>
          <a:p>
            <a:r>
              <a:rPr lang="en-US" sz="2400" b="1" dirty="0"/>
              <a:t>					</a:t>
            </a:r>
            <a:r>
              <a:rPr lang="en-US" sz="2400" b="1" dirty="0">
                <a:solidFill>
                  <a:srgbClr val="C00000"/>
                </a:solidFill>
              </a:rPr>
              <a:t>       HOMEWORK</a:t>
            </a:r>
          </a:p>
          <a:p>
            <a:endParaRPr lang="en-US" sz="2400" b="1" dirty="0">
              <a:solidFill>
                <a:srgbClr val="C00000"/>
              </a:solidFill>
            </a:endParaRPr>
          </a:p>
          <a:p>
            <a:r>
              <a:rPr lang="en-US" sz="2400" b="1" dirty="0">
                <a:solidFill>
                  <a:srgbClr val="C00000"/>
                </a:solidFill>
              </a:rPr>
              <a:t>				        Thinking Like a Scientist</a:t>
            </a:r>
          </a:p>
          <a:p>
            <a:r>
              <a:rPr lang="en-US" sz="2400" b="1" dirty="0">
                <a:solidFill>
                  <a:srgbClr val="C00000"/>
                </a:solidFill>
              </a:rPr>
              <a:t>Part 1: Answer the questions:</a:t>
            </a:r>
          </a:p>
          <a:p>
            <a:endParaRPr lang="en-US" sz="2400" b="1" dirty="0"/>
          </a:p>
          <a:p>
            <a:pPr marL="457200" indent="-457200">
              <a:buAutoNum type="arabicPeriod"/>
            </a:pPr>
            <a:r>
              <a:rPr lang="en-US" sz="2400" b="1" dirty="0"/>
              <a:t>Why do scientists look for patterns?</a:t>
            </a:r>
          </a:p>
          <a:p>
            <a:pPr marL="457200" indent="-457200">
              <a:buAutoNum type="arabicPeriod"/>
            </a:pPr>
            <a:r>
              <a:rPr lang="en-US" sz="2400" b="1" dirty="0"/>
              <a:t>Why was it important that Mendeleev did not change the pattern when elements were missing?</a:t>
            </a:r>
          </a:p>
          <a:p>
            <a:pPr marL="457200" indent="-457200">
              <a:buAutoNum type="arabicPeriod"/>
            </a:pPr>
            <a:endParaRPr lang="en-US" sz="2400" b="1" dirty="0"/>
          </a:p>
          <a:p>
            <a:r>
              <a:rPr lang="en-US" sz="2400" b="1" dirty="0">
                <a:solidFill>
                  <a:srgbClr val="C00000"/>
                </a:solidFill>
              </a:rPr>
              <a:t>Part 2 — Pattern Practice</a:t>
            </a:r>
          </a:p>
          <a:p>
            <a:r>
              <a:rPr lang="en-US" sz="2400" b="1" dirty="0">
                <a:solidFill>
                  <a:srgbClr val="C00000"/>
                </a:solidFill>
              </a:rPr>
              <a:t>Complete the pattern.</a:t>
            </a:r>
          </a:p>
          <a:p>
            <a:r>
              <a:rPr lang="en-US" sz="2400" b="1" dirty="0"/>
              <a:t>Atomic mass pattern:5 → 10 → 15 → ___ → 25</a:t>
            </a:r>
          </a:p>
          <a:p>
            <a:r>
              <a:rPr lang="en-US" sz="2400" b="1" dirty="0"/>
              <a:t>Property </a:t>
            </a:r>
            <a:r>
              <a:rPr lang="en-US" sz="2400" b="1" dirty="0" err="1"/>
              <a:t>pattern:metal</a:t>
            </a:r>
            <a:r>
              <a:rPr lang="en-US" sz="2400" b="1" dirty="0"/>
              <a:t> → nonmetal → metal → ______</a:t>
            </a:r>
          </a:p>
          <a:p>
            <a:r>
              <a:rPr lang="en-US" sz="2400" b="1" dirty="0"/>
              <a:t>Missing number: __________Missing property: __________</a:t>
            </a:r>
          </a:p>
          <a:p>
            <a:endParaRPr lang="en-US" sz="2400" b="1" dirty="0"/>
          </a:p>
          <a:p>
            <a:r>
              <a:rPr lang="en-US" sz="2400" b="1" dirty="0"/>
              <a:t>Explain how you found the answers.</a:t>
            </a:r>
          </a:p>
        </p:txBody>
      </p:sp>
    </p:spTree>
    <p:extLst>
      <p:ext uri="{BB962C8B-B14F-4D97-AF65-F5344CB8AC3E}">
        <p14:creationId xmlns:p14="http://schemas.microsoft.com/office/powerpoint/2010/main" val="11714452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extBox 1">
            <a:extLst>
              <a:ext uri="{FF2B5EF4-FFF2-40B4-BE49-F238E27FC236}">
                <a16:creationId xmlns:a16="http://schemas.microsoft.com/office/drawing/2014/main" id="{3B854A69-DC94-2015-B2C4-D2948A112D4E}"/>
              </a:ext>
            </a:extLst>
          </p:cNvPr>
          <p:cNvSpPr txBox="1"/>
          <p:nvPr/>
        </p:nvSpPr>
        <p:spPr>
          <a:xfrm>
            <a:off x="3880430" y="583345"/>
            <a:ext cx="7160357" cy="4164820"/>
          </a:xfrm>
          <a:prstGeom prst="rect">
            <a:avLst/>
          </a:prstGeom>
        </p:spPr>
        <p:txBody>
          <a:bodyPr vert="horz" lIns="91440" tIns="45720" rIns="91440" bIns="45720" rtlCol="0" anchor="t">
            <a:normAutofit/>
          </a:bodyPr>
          <a:lstStyle/>
          <a:p>
            <a:pPr algn="r">
              <a:lnSpc>
                <a:spcPct val="90000"/>
              </a:lnSpc>
              <a:spcBef>
                <a:spcPct val="0"/>
              </a:spcBef>
              <a:spcAft>
                <a:spcPts val="600"/>
              </a:spcAft>
            </a:pPr>
            <a:r>
              <a:rPr lang="en-US" sz="8000" kern="1200" dirty="0">
                <a:solidFill>
                  <a:srgbClr val="FFFFFF"/>
                </a:solidFill>
                <a:latin typeface="+mj-lt"/>
                <a:ea typeface="+mj-ea"/>
                <a:cs typeface="+mj-cs"/>
              </a:rPr>
              <a:t>Work on the print out to get ready for the quiz</a:t>
            </a: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40467881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156E1A-1636-F815-0F2D-D7ED937E11D2}"/>
              </a:ext>
            </a:extLst>
          </p:cNvPr>
          <p:cNvSpPr txBox="1"/>
          <p:nvPr/>
        </p:nvSpPr>
        <p:spPr>
          <a:xfrm>
            <a:off x="0" y="0"/>
            <a:ext cx="12192000" cy="6647974"/>
          </a:xfrm>
          <a:prstGeom prst="rect">
            <a:avLst/>
          </a:prstGeom>
          <a:solidFill>
            <a:schemeClr val="accent6">
              <a:lumMod val="20000"/>
              <a:lumOff val="80000"/>
              <a:alpha val="23000"/>
            </a:schemeClr>
          </a:solidFill>
        </p:spPr>
        <p:txBody>
          <a:bodyPr wrap="square" rtlCol="0">
            <a:spAutoFit/>
          </a:bodyPr>
          <a:lstStyle/>
          <a:p>
            <a:r>
              <a:rPr lang="en-US" dirty="0"/>
              <a:t>						</a:t>
            </a:r>
          </a:p>
          <a:p>
            <a:endParaRPr lang="en-US" sz="2400" b="1" dirty="0"/>
          </a:p>
          <a:p>
            <a:endParaRPr lang="en-US" sz="2400" b="1" dirty="0"/>
          </a:p>
          <a:p>
            <a:endParaRPr lang="en-US" sz="2400" b="1" dirty="0"/>
          </a:p>
          <a:p>
            <a:endParaRPr lang="en-US" sz="2400" b="1" dirty="0"/>
          </a:p>
          <a:p>
            <a:endParaRPr lang="en-US" sz="2400" b="1" dirty="0"/>
          </a:p>
          <a:p>
            <a:r>
              <a:rPr lang="en-US" sz="2400" b="1" dirty="0"/>
              <a:t>					</a:t>
            </a:r>
            <a:r>
              <a:rPr lang="en-US" sz="3600" b="1" dirty="0">
                <a:solidFill>
                  <a:srgbClr val="C00000"/>
                </a:solidFill>
              </a:rPr>
              <a:t>QUIZ TIME</a:t>
            </a:r>
          </a:p>
          <a:p>
            <a:endParaRPr lang="en-US" sz="3600" b="1" dirty="0">
              <a:solidFill>
                <a:srgbClr val="C00000"/>
              </a:solidFill>
            </a:endParaRPr>
          </a:p>
          <a:p>
            <a:endParaRPr lang="en-US" sz="3600" b="1" dirty="0">
              <a:solidFill>
                <a:srgbClr val="C00000"/>
              </a:solidFill>
            </a:endParaRPr>
          </a:p>
          <a:p>
            <a:endParaRPr lang="en-US" sz="3600" b="1" dirty="0">
              <a:solidFill>
                <a:srgbClr val="C00000"/>
              </a:solidFill>
            </a:endParaRPr>
          </a:p>
          <a:p>
            <a:endParaRPr lang="en-US" sz="3600" b="1" dirty="0">
              <a:solidFill>
                <a:srgbClr val="C00000"/>
              </a:solidFill>
            </a:endParaRPr>
          </a:p>
          <a:p>
            <a:endParaRPr lang="en-US" sz="3600" b="1" dirty="0">
              <a:solidFill>
                <a:srgbClr val="C00000"/>
              </a:solidFill>
            </a:endParaRPr>
          </a:p>
          <a:p>
            <a:endParaRPr lang="en-US" sz="3600" b="1" dirty="0">
              <a:solidFill>
                <a:srgbClr val="C00000"/>
              </a:solidFill>
            </a:endParaRPr>
          </a:p>
          <a:p>
            <a:endParaRPr lang="en-US" sz="3600" b="1" dirty="0">
              <a:solidFill>
                <a:srgbClr val="C00000"/>
              </a:solidFill>
            </a:endParaRPr>
          </a:p>
        </p:txBody>
      </p:sp>
    </p:spTree>
    <p:extLst>
      <p:ext uri="{BB962C8B-B14F-4D97-AF65-F5344CB8AC3E}">
        <p14:creationId xmlns:p14="http://schemas.microsoft.com/office/powerpoint/2010/main" val="3025014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4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C2A848-7183-86B7-EE7B-1CA636517CBD}"/>
              </a:ext>
            </a:extLst>
          </p:cNvPr>
          <p:cNvSpPr txBox="1"/>
          <p:nvPr/>
        </p:nvSpPr>
        <p:spPr>
          <a:xfrm>
            <a:off x="0" y="0"/>
            <a:ext cx="12192000" cy="6370975"/>
          </a:xfrm>
          <a:prstGeom prst="rect">
            <a:avLst/>
          </a:prstGeom>
          <a:noFill/>
        </p:spPr>
        <p:txBody>
          <a:bodyPr wrap="square">
            <a:spAutoFit/>
          </a:bodyPr>
          <a:lstStyle/>
          <a:p>
            <a:r>
              <a:rPr lang="en-US" sz="2400" b="1" dirty="0">
                <a:solidFill>
                  <a:srgbClr val="C00000"/>
                </a:solidFill>
              </a:rPr>
              <a:t>Part 2 — The Discovery(Understanding the contribution)</a:t>
            </a:r>
          </a:p>
          <a:p>
            <a:endParaRPr lang="en-US" sz="2400" b="1" dirty="0">
              <a:solidFill>
                <a:srgbClr val="C00000"/>
              </a:solidFill>
            </a:endParaRPr>
          </a:p>
          <a:p>
            <a:pPr marL="457200" indent="-457200">
              <a:buAutoNum type="arabicPeriod"/>
            </a:pPr>
            <a:r>
              <a:rPr lang="en-US" sz="2400" b="1" dirty="0"/>
              <a:t>How did Mendeleev organize the elements?</a:t>
            </a:r>
          </a:p>
          <a:p>
            <a:pPr marL="457200" indent="-457200">
              <a:buAutoNum type="arabicPeriod"/>
            </a:pPr>
            <a:r>
              <a:rPr lang="en-US" sz="2400" b="1" dirty="0"/>
              <a:t>What pattern did he notice?</a:t>
            </a:r>
          </a:p>
          <a:p>
            <a:pPr marL="457200" indent="-457200">
              <a:buAutoNum type="arabicPeriod"/>
            </a:pPr>
            <a:r>
              <a:rPr lang="en-US" sz="2400" b="1" dirty="0"/>
              <a:t>What is the periodic law?</a:t>
            </a:r>
          </a:p>
          <a:p>
            <a:r>
              <a:rPr lang="en-US" sz="2400" b="1" dirty="0"/>
              <a:t>*****************************************************************************</a:t>
            </a:r>
          </a:p>
          <a:p>
            <a:r>
              <a:rPr lang="en-US" sz="2400" b="1" dirty="0">
                <a:solidFill>
                  <a:srgbClr val="C00000"/>
                </a:solidFill>
              </a:rPr>
              <a:t>Part 3 — The Bold (creative) Idea</a:t>
            </a:r>
          </a:p>
          <a:p>
            <a:endParaRPr lang="en-US" sz="2400" b="1" dirty="0"/>
          </a:p>
          <a:p>
            <a:pPr marL="457200" indent="-457200">
              <a:buAutoNum type="arabicPeriod"/>
            </a:pPr>
            <a:r>
              <a:rPr lang="en-US" sz="2400" b="1" dirty="0"/>
              <a:t>Why did Mendeleev leave gaps in his table?</a:t>
            </a:r>
          </a:p>
          <a:p>
            <a:pPr marL="457200" indent="-457200">
              <a:buAutoNum type="arabicPeriod"/>
            </a:pPr>
            <a:r>
              <a:rPr lang="en-US" sz="2400" b="1" dirty="0"/>
              <a:t>What did he predict about missing elements?</a:t>
            </a:r>
          </a:p>
          <a:p>
            <a:pPr marL="457200" indent="-457200">
              <a:buAutoNum type="arabicPeriod"/>
            </a:pPr>
            <a:r>
              <a:rPr lang="en-US" sz="2400" b="1" dirty="0"/>
              <a:t>Name one element that was discovered later and proved him correct.</a:t>
            </a:r>
          </a:p>
          <a:p>
            <a:r>
              <a:rPr lang="en-US" sz="2400" b="1" dirty="0"/>
              <a:t>*******************************************************************************</a:t>
            </a:r>
          </a:p>
          <a:p>
            <a:r>
              <a:rPr lang="en-US" sz="2400" b="1" dirty="0">
                <a:solidFill>
                  <a:srgbClr val="C00000"/>
                </a:solidFill>
              </a:rPr>
              <a:t>Part 4 — Thinking Like a Scientist</a:t>
            </a:r>
          </a:p>
          <a:p>
            <a:endParaRPr lang="en-US" sz="2400" b="1" dirty="0">
              <a:solidFill>
                <a:srgbClr val="C00000"/>
              </a:solidFill>
            </a:endParaRPr>
          </a:p>
          <a:p>
            <a:r>
              <a:rPr lang="en-US" sz="2400" b="1" dirty="0"/>
              <a:t>1. Why was Mendeleev’s idea important for science?</a:t>
            </a:r>
          </a:p>
          <a:p>
            <a:r>
              <a:rPr lang="en-US" sz="2400" b="1" dirty="0"/>
              <a:t>2. Why do you think scientists trusted Mendeleev’s table?</a:t>
            </a:r>
          </a:p>
          <a:p>
            <a:pPr marL="457200" indent="-457200">
              <a:buAutoNum type="arabicPeriod"/>
            </a:pPr>
            <a:endParaRPr lang="en-US" sz="2400" b="1" dirty="0"/>
          </a:p>
        </p:txBody>
      </p:sp>
    </p:spTree>
    <p:extLst>
      <p:ext uri="{BB962C8B-B14F-4D97-AF65-F5344CB8AC3E}">
        <p14:creationId xmlns:p14="http://schemas.microsoft.com/office/powerpoint/2010/main" val="466636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8BD0DD-079D-AB85-B10F-E3407AD43BA0}"/>
              </a:ext>
            </a:extLst>
          </p:cNvPr>
          <p:cNvSpPr txBox="1"/>
          <p:nvPr/>
        </p:nvSpPr>
        <p:spPr>
          <a:xfrm>
            <a:off x="133564" y="0"/>
            <a:ext cx="12058435" cy="6370975"/>
          </a:xfrm>
          <a:prstGeom prst="rect">
            <a:avLst/>
          </a:prstGeom>
          <a:noFill/>
        </p:spPr>
        <p:txBody>
          <a:bodyPr wrap="square">
            <a:spAutoFit/>
          </a:bodyPr>
          <a:lstStyle/>
          <a:p>
            <a:r>
              <a:rPr lang="en-US" sz="2400" b="1" dirty="0"/>
              <a:t>			</a:t>
            </a:r>
            <a:r>
              <a:rPr lang="en-US" sz="2400" b="1" dirty="0">
                <a:solidFill>
                  <a:srgbClr val="C00000"/>
                </a:solidFill>
              </a:rPr>
              <a:t>Mendeleev’s Contribution to Science</a:t>
            </a:r>
          </a:p>
          <a:p>
            <a:endParaRPr lang="en-US" sz="2400" b="1" dirty="0"/>
          </a:p>
          <a:p>
            <a:r>
              <a:rPr lang="en-US" sz="2400" b="1" dirty="0"/>
              <a:t>In 1869, Dmitri Mendeleev created the first widely accepted periodic table.</a:t>
            </a:r>
          </a:p>
          <a:p>
            <a:r>
              <a:rPr lang="en-US" sz="2400" b="1" dirty="0"/>
              <a:t>He organized elements by:</a:t>
            </a:r>
          </a:p>
          <a:p>
            <a:r>
              <a:rPr lang="en-US" sz="2400" b="1" dirty="0"/>
              <a:t>increasing atomic mass</a:t>
            </a:r>
          </a:p>
          <a:p>
            <a:r>
              <a:rPr lang="en-US" sz="2400" b="1" dirty="0"/>
              <a:t>repeating properties</a:t>
            </a:r>
          </a:p>
          <a:p>
            <a:endParaRPr lang="en-US" sz="2400" b="1" dirty="0"/>
          </a:p>
          <a:p>
            <a:r>
              <a:rPr lang="en-US" sz="2400" b="1" dirty="0"/>
              <a:t>This pattern became known as the Periodic Law.</a:t>
            </a:r>
          </a:p>
          <a:p>
            <a:endParaRPr lang="en-US" sz="2400" b="1" dirty="0"/>
          </a:p>
          <a:p>
            <a:r>
              <a:rPr lang="en-US" sz="2400" b="1" dirty="0">
                <a:solidFill>
                  <a:srgbClr val="C00000"/>
                </a:solidFill>
              </a:rPr>
              <a:t>Mendeleev’s Most Important Idea</a:t>
            </a:r>
          </a:p>
          <a:p>
            <a:endParaRPr lang="en-US" sz="2400" b="1" dirty="0"/>
          </a:p>
          <a:p>
            <a:r>
              <a:rPr lang="en-US" sz="2400" b="1" dirty="0"/>
              <a:t>Mendeleev noticed that some elements were missing.</a:t>
            </a:r>
          </a:p>
          <a:p>
            <a:r>
              <a:rPr lang="en-US" sz="2400" b="1" dirty="0"/>
              <a:t>Instead of changing the pattern, he:</a:t>
            </a:r>
          </a:p>
          <a:p>
            <a:endParaRPr lang="en-US" sz="2400" b="1" dirty="0"/>
          </a:p>
          <a:p>
            <a:r>
              <a:rPr lang="en-US" sz="2400" b="1" dirty="0"/>
              <a:t>-left empty spaces in the table</a:t>
            </a:r>
          </a:p>
          <a:p>
            <a:endParaRPr lang="en-US" sz="2400" b="1" dirty="0"/>
          </a:p>
          <a:p>
            <a:r>
              <a:rPr lang="en-US" sz="2400" b="1" dirty="0"/>
              <a:t>-predicted the properties of unknown elements</a:t>
            </a:r>
          </a:p>
        </p:txBody>
      </p:sp>
    </p:spTree>
    <p:extLst>
      <p:ext uri="{BB962C8B-B14F-4D97-AF65-F5344CB8AC3E}">
        <p14:creationId xmlns:p14="http://schemas.microsoft.com/office/powerpoint/2010/main" val="1747443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4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A05BA6-2E59-B990-B3CA-F45F6678763F}"/>
              </a:ext>
            </a:extLst>
          </p:cNvPr>
          <p:cNvSpPr txBox="1"/>
          <p:nvPr/>
        </p:nvSpPr>
        <p:spPr>
          <a:xfrm>
            <a:off x="0" y="0"/>
            <a:ext cx="12192000" cy="6740307"/>
          </a:xfrm>
          <a:prstGeom prst="rect">
            <a:avLst/>
          </a:prstGeom>
          <a:noFill/>
        </p:spPr>
        <p:txBody>
          <a:bodyPr wrap="square">
            <a:spAutoFit/>
          </a:bodyPr>
          <a:lstStyle/>
          <a:p>
            <a:r>
              <a:rPr lang="en-US" sz="2400" b="1" dirty="0"/>
              <a:t>			</a:t>
            </a:r>
            <a:r>
              <a:rPr lang="en-US" sz="2400" b="1" dirty="0">
                <a:solidFill>
                  <a:srgbClr val="C00000"/>
                </a:solidFill>
              </a:rPr>
              <a:t>Mendeleev’s Contribution to Science (cont.)</a:t>
            </a:r>
          </a:p>
          <a:p>
            <a:endParaRPr lang="en-US" sz="2400" b="1" dirty="0">
              <a:solidFill>
                <a:srgbClr val="C00000"/>
              </a:solidFill>
            </a:endParaRPr>
          </a:p>
          <a:p>
            <a:r>
              <a:rPr lang="en-US" sz="2400" b="1" dirty="0"/>
              <a:t>Later, scientists discovered elements such as:</a:t>
            </a:r>
          </a:p>
          <a:p>
            <a:r>
              <a:rPr lang="en-US" sz="2400" b="1" dirty="0"/>
              <a:t>-gallium</a:t>
            </a:r>
          </a:p>
          <a:p>
            <a:r>
              <a:rPr lang="en-US" sz="2400" b="1" dirty="0"/>
              <a:t>-germanium</a:t>
            </a:r>
          </a:p>
          <a:p>
            <a:endParaRPr lang="en-US" sz="2400" b="1" dirty="0"/>
          </a:p>
          <a:p>
            <a:r>
              <a:rPr lang="en-US" sz="2400" b="1" dirty="0"/>
              <a:t>Their properties matched Mendeleev’s predictions.</a:t>
            </a:r>
          </a:p>
          <a:p>
            <a:endParaRPr lang="en-US" sz="2400" b="1" dirty="0"/>
          </a:p>
          <a:p>
            <a:r>
              <a:rPr lang="en-US" sz="2400" b="1" dirty="0"/>
              <a:t>This proved his table was correct.</a:t>
            </a:r>
          </a:p>
          <a:p>
            <a:r>
              <a:rPr lang="en-US" sz="2400" b="1" dirty="0">
                <a:solidFill>
                  <a:srgbClr val="C00000"/>
                </a:solidFill>
              </a:rPr>
              <a:t>				Why Mendeleev Matters</a:t>
            </a:r>
          </a:p>
          <a:p>
            <a:r>
              <a:rPr lang="en-US" sz="2400" b="1" dirty="0"/>
              <a:t>Mendeleev’s work:</a:t>
            </a:r>
          </a:p>
          <a:p>
            <a:r>
              <a:rPr lang="en-US" sz="2400" b="1" dirty="0"/>
              <a:t>-helped scientists organize elements</a:t>
            </a:r>
          </a:p>
          <a:p>
            <a:r>
              <a:rPr lang="en-US" sz="2400" b="1" dirty="0"/>
              <a:t>-corrected mistakes in atomic measurements</a:t>
            </a:r>
          </a:p>
          <a:p>
            <a:r>
              <a:rPr lang="en-US" sz="2400" b="1" dirty="0"/>
              <a:t>-became the foundation of the modern periodic table</a:t>
            </a:r>
          </a:p>
          <a:p>
            <a:endParaRPr lang="en-US" sz="2400" b="1" dirty="0"/>
          </a:p>
          <a:p>
            <a:r>
              <a:rPr lang="en-US" sz="2400" b="1" dirty="0"/>
              <a:t>			Because of this, Mendeleev is called:</a:t>
            </a:r>
          </a:p>
          <a:p>
            <a:r>
              <a:rPr lang="en-US" sz="2400" b="1" dirty="0"/>
              <a:t>			</a:t>
            </a:r>
            <a:r>
              <a:rPr lang="en-US" sz="2400" b="1" dirty="0">
                <a:solidFill>
                  <a:srgbClr val="C00000"/>
                </a:solidFill>
              </a:rPr>
              <a:t>“The Father of the Periodic Table.”</a:t>
            </a:r>
          </a:p>
          <a:p>
            <a:endParaRPr lang="en-US" sz="2400" b="1" dirty="0"/>
          </a:p>
        </p:txBody>
      </p:sp>
    </p:spTree>
    <p:extLst>
      <p:ext uri="{BB962C8B-B14F-4D97-AF65-F5344CB8AC3E}">
        <p14:creationId xmlns:p14="http://schemas.microsoft.com/office/powerpoint/2010/main" val="3682415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82A759-0EAB-7D35-59A2-1D2FBD7E2A4F}"/>
              </a:ext>
            </a:extLst>
          </p:cNvPr>
          <p:cNvSpPr txBox="1"/>
          <p:nvPr/>
        </p:nvSpPr>
        <p:spPr>
          <a:xfrm>
            <a:off x="0" y="0"/>
            <a:ext cx="12192000" cy="6001643"/>
          </a:xfrm>
          <a:prstGeom prst="rect">
            <a:avLst/>
          </a:prstGeom>
          <a:noFill/>
        </p:spPr>
        <p:txBody>
          <a:bodyPr wrap="square">
            <a:spAutoFit/>
          </a:bodyPr>
          <a:lstStyle/>
          <a:p>
            <a:r>
              <a:rPr lang="en-US" sz="2400" b="1" dirty="0">
                <a:solidFill>
                  <a:srgbClr val="C00000"/>
                </a:solidFill>
              </a:rPr>
              <a:t>Self-Learning Activity</a:t>
            </a:r>
          </a:p>
          <a:p>
            <a:endParaRPr lang="en-US" sz="2400" b="1" dirty="0">
              <a:solidFill>
                <a:srgbClr val="C00000"/>
              </a:solidFill>
            </a:endParaRPr>
          </a:p>
          <a:p>
            <a:r>
              <a:rPr lang="en-US" sz="2400" b="1" dirty="0"/>
              <a:t> Discover the Pattern</a:t>
            </a:r>
          </a:p>
          <a:p>
            <a:r>
              <a:rPr lang="en-US" sz="2400" b="1" dirty="0"/>
              <a:t>Instructions:</a:t>
            </a:r>
          </a:p>
          <a:p>
            <a:r>
              <a:rPr lang="en-US" sz="2400" b="1" dirty="0"/>
              <a:t>Look carefully at the information below.</a:t>
            </a:r>
          </a:p>
          <a:p>
            <a:r>
              <a:rPr lang="en-US" sz="2400" b="1" dirty="0"/>
              <a:t>Answer the questions step by step to discover the pattern.</a:t>
            </a:r>
          </a:p>
          <a:p>
            <a:endParaRPr lang="en-US" sz="2400" b="1" dirty="0"/>
          </a:p>
          <a:p>
            <a:r>
              <a:rPr lang="en-US" sz="2400" b="1" dirty="0"/>
              <a:t>Part 1 — Number Pattern</a:t>
            </a:r>
          </a:p>
          <a:p>
            <a:endParaRPr lang="en-US" sz="2400" b="1" dirty="0"/>
          </a:p>
          <a:p>
            <a:r>
              <a:rPr lang="en-US" sz="2400" b="1" dirty="0"/>
              <a:t>10 → 20 → 30 → ___ → 50 → 60</a:t>
            </a:r>
          </a:p>
          <a:p>
            <a:endParaRPr lang="en-US" sz="2400" b="1" dirty="0"/>
          </a:p>
          <a:p>
            <a:r>
              <a:rPr lang="en-US" sz="2400" b="1" dirty="0"/>
              <a:t>How much does the number increase each time?</a:t>
            </a:r>
          </a:p>
          <a:p>
            <a:endParaRPr lang="en-US" sz="2400" b="1" dirty="0"/>
          </a:p>
          <a:p>
            <a:r>
              <a:rPr lang="en-US" sz="2400" b="1" dirty="0"/>
              <a:t>What number is missing?</a:t>
            </a:r>
          </a:p>
          <a:p>
            <a:endParaRPr lang="en-US" sz="2400" b="1" dirty="0"/>
          </a:p>
          <a:p>
            <a:r>
              <a:rPr lang="en-US" sz="2400" b="1" dirty="0"/>
              <a:t>How did you figure it out?</a:t>
            </a:r>
          </a:p>
        </p:txBody>
      </p:sp>
    </p:spTree>
    <p:extLst>
      <p:ext uri="{BB962C8B-B14F-4D97-AF65-F5344CB8AC3E}">
        <p14:creationId xmlns:p14="http://schemas.microsoft.com/office/powerpoint/2010/main" val="3094007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3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ED61FC-48B1-5B5F-EAF7-4FA3E6A02178}"/>
              </a:ext>
            </a:extLst>
          </p:cNvPr>
          <p:cNvSpPr txBox="1"/>
          <p:nvPr/>
        </p:nvSpPr>
        <p:spPr>
          <a:xfrm>
            <a:off x="0" y="0"/>
            <a:ext cx="12192000" cy="4893647"/>
          </a:xfrm>
          <a:prstGeom prst="rect">
            <a:avLst/>
          </a:prstGeom>
          <a:noFill/>
        </p:spPr>
        <p:txBody>
          <a:bodyPr wrap="square">
            <a:spAutoFit/>
          </a:bodyPr>
          <a:lstStyle/>
          <a:p>
            <a:r>
              <a:rPr lang="en-US" sz="2400" b="1" dirty="0">
                <a:solidFill>
                  <a:srgbClr val="C00000"/>
                </a:solidFill>
              </a:rPr>
              <a:t>				    Part 2 — Property Pattern</a:t>
            </a:r>
          </a:p>
          <a:p>
            <a:endParaRPr lang="en-US" sz="2400" b="1" dirty="0"/>
          </a:p>
          <a:p>
            <a:r>
              <a:rPr lang="en-US" sz="2400" b="1" dirty="0"/>
              <a:t>reacts with water</a:t>
            </a:r>
          </a:p>
          <a:p>
            <a:r>
              <a:rPr lang="en-US" sz="2400" b="1" dirty="0"/>
              <a:t>soft metal</a:t>
            </a:r>
          </a:p>
          <a:p>
            <a:r>
              <a:rPr lang="en-US" sz="2400" b="1" dirty="0"/>
              <a:t>reacts with water</a:t>
            </a:r>
          </a:p>
          <a:p>
            <a:r>
              <a:rPr lang="en-US" sz="2400" b="1" dirty="0"/>
              <a:t>________________________</a:t>
            </a:r>
          </a:p>
          <a:p>
            <a:r>
              <a:rPr lang="en-US" sz="2400" b="1" dirty="0"/>
              <a:t>reacts with water</a:t>
            </a:r>
          </a:p>
          <a:p>
            <a:endParaRPr lang="en-US" sz="2400" b="1" dirty="0"/>
          </a:p>
          <a:p>
            <a:r>
              <a:rPr lang="en-US" sz="2400" b="1" dirty="0"/>
              <a:t>What pattern do you notice?</a:t>
            </a:r>
          </a:p>
          <a:p>
            <a:endParaRPr lang="en-US" sz="2400" b="1" dirty="0"/>
          </a:p>
          <a:p>
            <a:r>
              <a:rPr lang="en-US" sz="2400" b="1" dirty="0"/>
              <a:t>What property is missing?</a:t>
            </a:r>
          </a:p>
          <a:p>
            <a:endParaRPr lang="en-US" sz="2400" b="1" dirty="0"/>
          </a:p>
          <a:p>
            <a:r>
              <a:rPr lang="en-US" sz="2400" b="1" dirty="0"/>
              <a:t>Explain your thinking.</a:t>
            </a:r>
          </a:p>
        </p:txBody>
      </p:sp>
    </p:spTree>
    <p:extLst>
      <p:ext uri="{BB962C8B-B14F-4D97-AF65-F5344CB8AC3E}">
        <p14:creationId xmlns:p14="http://schemas.microsoft.com/office/powerpoint/2010/main" val="675596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5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D0FA2D-1AFA-359A-79E4-8A16D3385C43}"/>
              </a:ext>
            </a:extLst>
          </p:cNvPr>
          <p:cNvSpPr txBox="1"/>
          <p:nvPr/>
        </p:nvSpPr>
        <p:spPr>
          <a:xfrm>
            <a:off x="0" y="0"/>
            <a:ext cx="12192000" cy="4154984"/>
          </a:xfrm>
          <a:prstGeom prst="rect">
            <a:avLst/>
          </a:prstGeom>
          <a:noFill/>
        </p:spPr>
        <p:txBody>
          <a:bodyPr wrap="square">
            <a:spAutoFit/>
          </a:bodyPr>
          <a:lstStyle/>
          <a:p>
            <a:r>
              <a:rPr lang="en-US" sz="2400" b="1" dirty="0">
                <a:solidFill>
                  <a:srgbClr val="C00000"/>
                </a:solidFill>
              </a:rPr>
              <a:t>				Part 3 — Connect to Science</a:t>
            </a:r>
          </a:p>
          <a:p>
            <a:endParaRPr lang="en-US" sz="2400" b="1" dirty="0">
              <a:solidFill>
                <a:srgbClr val="C00000"/>
              </a:solidFill>
            </a:endParaRPr>
          </a:p>
          <a:p>
            <a:r>
              <a:rPr lang="en-US" sz="2400" b="1" dirty="0"/>
              <a:t>Read this sentence:</a:t>
            </a:r>
          </a:p>
          <a:p>
            <a:endParaRPr lang="en-US" sz="2400" b="1" dirty="0"/>
          </a:p>
          <a:p>
            <a:r>
              <a:rPr lang="en-US" sz="2400" b="1" dirty="0"/>
              <a:t>Scientists sometimes use patterns to predict missing information.</a:t>
            </a:r>
          </a:p>
          <a:p>
            <a:endParaRPr lang="en-US" sz="2400" b="1" dirty="0"/>
          </a:p>
          <a:p>
            <a:r>
              <a:rPr lang="en-US" sz="2400" b="1" dirty="0"/>
              <a:t>How did you use patterns to find the missing number?</a:t>
            </a:r>
          </a:p>
          <a:p>
            <a:endParaRPr lang="en-US" sz="2400" b="1" dirty="0"/>
          </a:p>
          <a:p>
            <a:r>
              <a:rPr lang="en-US" sz="2400" b="1" dirty="0"/>
              <a:t>How did you use patterns to find the missing property?</a:t>
            </a:r>
          </a:p>
          <a:p>
            <a:endParaRPr lang="en-US" sz="2400" b="1" dirty="0"/>
          </a:p>
          <a:p>
            <a:r>
              <a:rPr lang="en-US" sz="2400" b="1" dirty="0"/>
              <a:t>Why might patterns be helpful for scientists?</a:t>
            </a:r>
          </a:p>
        </p:txBody>
      </p:sp>
    </p:spTree>
    <p:extLst>
      <p:ext uri="{BB962C8B-B14F-4D97-AF65-F5344CB8AC3E}">
        <p14:creationId xmlns:p14="http://schemas.microsoft.com/office/powerpoint/2010/main" val="3603090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301B57-9468-9298-9B69-4023946EEDA7}"/>
              </a:ext>
            </a:extLst>
          </p:cNvPr>
          <p:cNvSpPr txBox="1"/>
          <p:nvPr/>
        </p:nvSpPr>
        <p:spPr>
          <a:xfrm>
            <a:off x="0" y="60960"/>
            <a:ext cx="12192000" cy="6370975"/>
          </a:xfrm>
          <a:prstGeom prst="rect">
            <a:avLst/>
          </a:prstGeom>
          <a:noFill/>
        </p:spPr>
        <p:txBody>
          <a:bodyPr wrap="square">
            <a:spAutoFit/>
          </a:bodyPr>
          <a:lstStyle/>
          <a:p>
            <a:r>
              <a:rPr lang="en-US" sz="2400" b="1" dirty="0"/>
              <a:t>Before the Periodic Table: </a:t>
            </a:r>
          </a:p>
          <a:p>
            <a:endParaRPr lang="en-US" sz="2400" b="1" dirty="0"/>
          </a:p>
          <a:p>
            <a:r>
              <a:rPr lang="en-US" sz="2400" b="1" dirty="0"/>
              <a:t>How Scientists Worked with Elements </a:t>
            </a:r>
          </a:p>
          <a:p>
            <a:endParaRPr lang="en-US" sz="2400" b="1" dirty="0"/>
          </a:p>
          <a:p>
            <a:r>
              <a:rPr lang="en-US" sz="2400" b="1" dirty="0"/>
              <a:t>Before the periodic table, scientists studied elements one by one without a clear system. This made it hard to understand how elements were </a:t>
            </a:r>
            <a:r>
              <a:rPr lang="en-US" sz="2400" b="1" dirty="0" err="1"/>
              <a:t>related.They</a:t>
            </a:r>
            <a:r>
              <a:rPr lang="en-US" sz="2400" b="1" dirty="0"/>
              <a:t> tried to:</a:t>
            </a:r>
          </a:p>
          <a:p>
            <a:r>
              <a:rPr lang="en-US" sz="2400" b="1" dirty="0"/>
              <a:t>Discover new elements</a:t>
            </a:r>
          </a:p>
          <a:p>
            <a:r>
              <a:rPr lang="en-US" sz="2400" b="1" dirty="0"/>
              <a:t>Write down their properties (like color, weight, and how they react)</a:t>
            </a:r>
          </a:p>
          <a:p>
            <a:r>
              <a:rPr lang="en-US" sz="2400" b="1" dirty="0"/>
              <a:t>Group similar elements together</a:t>
            </a:r>
          </a:p>
          <a:p>
            <a:r>
              <a:rPr lang="en-US" sz="2400" b="1" dirty="0"/>
              <a:t>But there was no organized chart, so it was confusing.</a:t>
            </a:r>
          </a:p>
          <a:p>
            <a:endParaRPr lang="en-US" sz="2400" b="1" dirty="0"/>
          </a:p>
          <a:p>
            <a:r>
              <a:rPr lang="en-US" sz="2400" b="1" dirty="0"/>
              <a:t>Another way to explain it:</a:t>
            </a:r>
          </a:p>
          <a:p>
            <a:endParaRPr lang="en-US" sz="2400" b="1" dirty="0"/>
          </a:p>
          <a:p>
            <a:r>
              <a:rPr lang="en-US" sz="2400" b="1" dirty="0"/>
              <a:t>Before the periodic table was created, scientists worked with elements by studying them individually and making lists of their properties. They tried to group similar elements together, but there was no clear system. The periodic table helped organize the elements and made them easier to understand.</a:t>
            </a:r>
          </a:p>
        </p:txBody>
      </p:sp>
    </p:spTree>
    <p:extLst>
      <p:ext uri="{BB962C8B-B14F-4D97-AF65-F5344CB8AC3E}">
        <p14:creationId xmlns:p14="http://schemas.microsoft.com/office/powerpoint/2010/main" val="15507820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1480</TotalTime>
  <Words>1776</Words>
  <Application>Microsoft Office PowerPoint</Application>
  <PresentationFormat>Widescreen</PresentationFormat>
  <Paragraphs>332</Paragraphs>
  <Slides>27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Aptos</vt:lpstr>
      <vt:lpstr>Aptos Display</vt:lpstr>
      <vt:lpstr>Arial</vt:lpstr>
      <vt:lpstr>Office Theme</vt:lpstr>
      <vt:lpstr>Dmitri Mendeleev and the Periodic Table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Alla Shaposhnikov</dc:creator>
  <cp:lastModifiedBy>Alla Shaposhnikov</cp:lastModifiedBy>
  <cp:revision>4</cp:revision>
  <dcterms:created xsi:type="dcterms:W3CDTF">2026-02-09T00:06:11Z</dcterms:created>
  <dcterms:modified xsi:type="dcterms:W3CDTF">2026-02-24T14:14:53Z</dcterms:modified>
</cp:coreProperties>
</file>